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09"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10" r:id="rId17"/>
    <p:sldId id="311" r:id="rId18"/>
    <p:sldId id="301" r:id="rId19"/>
    <p:sldId id="312" r:id="rId20"/>
    <p:sldId id="302" r:id="rId21"/>
    <p:sldId id="303"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6161"/>
    <a:srgbClr val="FFCD2D"/>
    <a:srgbClr val="892307"/>
    <a:srgbClr val="792C17"/>
    <a:srgbClr val="8F1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4ADC3-4E35-4152-9AA0-EFC77853747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76189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DC3-4E35-4152-9AA0-EFC77853747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51728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DC3-4E35-4152-9AA0-EFC77853747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59715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DC3-4E35-4152-9AA0-EFC77853747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1049408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4ADC3-4E35-4152-9AA0-EFC77853747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383388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4ADC3-4E35-4152-9AA0-EFC77853747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2337834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4ADC3-4E35-4152-9AA0-EFC77853747E}"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63281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4ADC3-4E35-4152-9AA0-EFC77853747E}"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2360638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4ADC3-4E35-4152-9AA0-EFC77853747E}"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11330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ADC3-4E35-4152-9AA0-EFC77853747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305528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ADC3-4E35-4152-9AA0-EFC77853747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81935-7D08-46CF-9462-BB7845666ACB}" type="slidenum">
              <a:rPr lang="en-US" smtClean="0"/>
              <a:t>‹#›</a:t>
            </a:fld>
            <a:endParaRPr lang="en-US"/>
          </a:p>
        </p:txBody>
      </p:sp>
    </p:spTree>
    <p:extLst>
      <p:ext uri="{BB962C8B-B14F-4D97-AF65-F5344CB8AC3E}">
        <p14:creationId xmlns:p14="http://schemas.microsoft.com/office/powerpoint/2010/main" val="387834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4ADC3-4E35-4152-9AA0-EFC77853747E}"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81935-7D08-46CF-9462-BB7845666ACB}" type="slidenum">
              <a:rPr lang="en-US" smtClean="0"/>
              <a:t>‹#›</a:t>
            </a:fld>
            <a:endParaRPr lang="en-US"/>
          </a:p>
        </p:txBody>
      </p:sp>
    </p:spTree>
    <p:extLst>
      <p:ext uri="{BB962C8B-B14F-4D97-AF65-F5344CB8AC3E}">
        <p14:creationId xmlns:p14="http://schemas.microsoft.com/office/powerpoint/2010/main" val="73917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582182" y="2296685"/>
            <a:ext cx="9305364" cy="3693319"/>
          </a:xfrm>
          <a:prstGeom prst="rect">
            <a:avLst/>
          </a:prstGeom>
        </p:spPr>
        <p:txBody>
          <a:bodyPr wrap="square">
            <a:spAutoFit/>
          </a:bodyPr>
          <a:lstStyle/>
          <a:p>
            <a:pPr algn="just">
              <a:lnSpc>
                <a:spcPct val="150000"/>
              </a:lnSpc>
              <a:spcAft>
                <a:spcPts val="0"/>
              </a:spcAft>
            </a:pPr>
            <a:r>
              <a:rPr lang="ro-RO" sz="2600" b="1" dirty="0" smtClean="0">
                <a:solidFill>
                  <a:schemeClr val="bg1"/>
                </a:solidFill>
                <a:latin typeface="Times New Roman" panose="02020603050405020304" pitchFamily="18" charset="0"/>
                <a:ea typeface="Times New Roman" panose="02020603050405020304" pitchFamily="18" charset="0"/>
              </a:rPr>
              <a:t>      Teoria </a:t>
            </a:r>
            <a:r>
              <a:rPr lang="ro-RO" sz="2600" b="1" dirty="0">
                <a:solidFill>
                  <a:schemeClr val="bg1"/>
                </a:solidFill>
                <a:latin typeface="Times New Roman" panose="02020603050405020304" pitchFamily="18" charset="0"/>
                <a:ea typeface="Times New Roman" panose="02020603050405020304" pitchFamily="18" charset="0"/>
              </a:rPr>
              <a:t>inteligențelor multiple </a:t>
            </a:r>
            <a:r>
              <a:rPr lang="ro-RO" sz="2600" dirty="0">
                <a:solidFill>
                  <a:schemeClr val="bg1"/>
                </a:solidFill>
                <a:latin typeface="Times New Roman" panose="02020603050405020304" pitchFamily="18" charset="0"/>
                <a:ea typeface="Times New Roman" panose="02020603050405020304" pitchFamily="18" charset="0"/>
              </a:rPr>
              <a:t>a fost formulată de psihologul american Howard Earl </a:t>
            </a:r>
            <a:r>
              <a:rPr lang="ro-RO" sz="2600" dirty="0" smtClean="0">
                <a:solidFill>
                  <a:schemeClr val="bg1"/>
                </a:solidFill>
                <a:latin typeface="Times New Roman" panose="02020603050405020304" pitchFamily="18" charset="0"/>
                <a:ea typeface="Times New Roman" panose="02020603050405020304" pitchFamily="18" charset="0"/>
              </a:rPr>
              <a:t>Gardner, </a:t>
            </a:r>
            <a:r>
              <a:rPr lang="ro-RO" sz="2600" dirty="0">
                <a:solidFill>
                  <a:schemeClr val="bg1"/>
                </a:solidFill>
                <a:latin typeface="Times New Roman" panose="02020603050405020304" pitchFamily="18" charset="0"/>
                <a:ea typeface="Times New Roman" panose="02020603050405020304" pitchFamily="18" charset="0"/>
              </a:rPr>
              <a:t>în cartea „Frames of Mind: The Theory of Multiple Intelligence”, publicată în anul 1983.</a:t>
            </a:r>
          </a:p>
          <a:p>
            <a:pPr algn="just">
              <a:lnSpc>
                <a:spcPct val="150000"/>
              </a:lnSpc>
              <a:spcAft>
                <a:spcPts val="0"/>
              </a:spcAft>
            </a:pPr>
            <a:r>
              <a:rPr lang="ro-RO" sz="2600" dirty="0" smtClean="0">
                <a:solidFill>
                  <a:schemeClr val="bg1"/>
                </a:solidFill>
                <a:latin typeface="Times New Roman" panose="02020603050405020304" pitchFamily="18" charset="0"/>
                <a:ea typeface="Times New Roman" panose="02020603050405020304" pitchFamily="18" charset="0"/>
              </a:rPr>
              <a:t>      Acesta </a:t>
            </a:r>
            <a:r>
              <a:rPr lang="ro-RO" sz="2600" dirty="0">
                <a:solidFill>
                  <a:schemeClr val="bg1"/>
                </a:solidFill>
                <a:latin typeface="Times New Roman" panose="02020603050405020304" pitchFamily="18" charset="0"/>
                <a:ea typeface="Times New Roman" panose="02020603050405020304" pitchFamily="18" charset="0"/>
              </a:rPr>
              <a:t>a identificat 8 tipuri de inteligență, care vin să completeze noțiunea tradițională de inteligență bazată pe IQ (intelligence quotient - coeficientul de inteligență).</a:t>
            </a:r>
            <a:endParaRPr lang="ro-RO" sz="2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8166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23479683"/>
              </p:ext>
            </p:extLst>
          </p:nvPr>
        </p:nvGraphicFramePr>
        <p:xfrm>
          <a:off x="1613648" y="1601630"/>
          <a:ext cx="9076763" cy="4821834"/>
        </p:xfrm>
        <a:graphic>
          <a:graphicData uri="http://schemas.openxmlformats.org/drawingml/2006/table">
            <a:tbl>
              <a:tblPr firstRow="1" bandRow="1">
                <a:tableStyleId>{284E427A-3D55-4303-BF80-6455036E1DE7}</a:tableStyleId>
              </a:tblPr>
              <a:tblGrid>
                <a:gridCol w="689099"/>
                <a:gridCol w="2561124"/>
                <a:gridCol w="5826540"/>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2.</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a:effectLst/>
                          <a:latin typeface="Times New Roman" panose="02020603050405020304" pitchFamily="18" charset="0"/>
                          <a:ea typeface="Calibri" panose="020F0502020204030204" pitchFamily="34" charset="0"/>
                        </a:rPr>
                        <a:t>Inteligenţa logico-matematică (raţională)</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a:t>
                      </a:r>
                      <a:r>
                        <a:rPr lang="ro-RO" sz="2000" b="1" dirty="0" smtClean="0">
                          <a:effectLst/>
                          <a:latin typeface="Times New Roman" panose="02020603050405020304" pitchFamily="18" charset="0"/>
                          <a:ea typeface="Calibri" panose="020F0502020204030204" pitchFamily="34" charset="0"/>
                        </a:rPr>
                        <a:t>Ex. 1: </a:t>
                      </a:r>
                      <a:r>
                        <a:rPr lang="ro-RO" sz="2000" dirty="0" smtClean="0">
                          <a:effectLst/>
                          <a:latin typeface="Times New Roman" panose="02020603050405020304" pitchFamily="18" charset="0"/>
                          <a:ea typeface="Calibri" panose="020F0502020204030204" pitchFamily="34" charset="0"/>
                        </a:rPr>
                        <a:t>Pentru formarea acordului </a:t>
                      </a:r>
                      <a:r>
                        <a:rPr lang="ro-RO" sz="2000" b="1" dirty="0" smtClean="0">
                          <a:effectLst/>
                          <a:latin typeface="Times New Roman" panose="02020603050405020304" pitchFamily="18" charset="0"/>
                          <a:ea typeface="Calibri" panose="020F0502020204030204" pitchFamily="34" charset="0"/>
                        </a:rPr>
                        <a:t>Re major:</a:t>
                      </a: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degetul 1 (arătătorul) se pune pe coarda 3, în spaţiul 2</a:t>
                      </a: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degetul 2 (mijlociul) se pune pe coarda 1, în spaţiul 2</a:t>
                      </a: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degetul 3 (inelarul) se pune pe coarda 2, în spaţiul 3</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I         II        </a:t>
                      </a:r>
                      <a:r>
                        <a:rPr lang="ro-RO" sz="2000" baseline="0" dirty="0" smtClean="0">
                          <a:effectLst/>
                          <a:latin typeface="Times New Roman" panose="02020603050405020304" pitchFamily="18" charset="0"/>
                          <a:ea typeface="Calibri" panose="020F0502020204030204" pitchFamily="34" charset="0"/>
                        </a:rPr>
                        <a:t> </a:t>
                      </a:r>
                      <a:r>
                        <a:rPr lang="ro-RO" sz="2000" dirty="0" smtClean="0">
                          <a:effectLst/>
                          <a:latin typeface="Times New Roman" panose="02020603050405020304" pitchFamily="18" charset="0"/>
                          <a:ea typeface="Calibri" panose="020F0502020204030204" pitchFamily="34" charset="0"/>
                        </a:rPr>
                        <a:t>III</a:t>
                      </a:r>
                    </a:p>
                  </a:txBody>
                  <a:tcPr marL="0" marR="0" marT="0" marB="0"/>
                </a:tc>
              </a:tr>
            </a:tbl>
          </a:graphicData>
        </a:graphic>
      </p:graphicFrame>
      <p:pic>
        <p:nvPicPr>
          <p:cNvPr id="2" name="Picture 1"/>
          <p:cNvPicPr>
            <a:picLocks noChangeAspect="1"/>
          </p:cNvPicPr>
          <p:nvPr/>
        </p:nvPicPr>
        <p:blipFill>
          <a:blip r:embed="rId4"/>
          <a:stretch>
            <a:fillRect/>
          </a:stretch>
        </p:blipFill>
        <p:spPr>
          <a:xfrm>
            <a:off x="5724491" y="4832068"/>
            <a:ext cx="3276190" cy="1085714"/>
          </a:xfrm>
          <a:prstGeom prst="rect">
            <a:avLst/>
          </a:prstGeom>
        </p:spPr>
      </p:pic>
    </p:spTree>
    <p:extLst>
      <p:ext uri="{BB962C8B-B14F-4D97-AF65-F5344CB8AC3E}">
        <p14:creationId xmlns:p14="http://schemas.microsoft.com/office/powerpoint/2010/main" val="588394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83589987"/>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2542153"/>
                <a:gridCol w="5783381"/>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2.</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a:effectLst/>
                          <a:latin typeface="Times New Roman" panose="02020603050405020304" pitchFamily="18" charset="0"/>
                          <a:ea typeface="Calibri" panose="020F0502020204030204" pitchFamily="34" charset="0"/>
                        </a:rPr>
                        <a:t>Inteligenţa logico-matematică (raţională)</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a:t>
                      </a:r>
                      <a:r>
                        <a:rPr lang="ro-RO" sz="2000" b="1" dirty="0" smtClean="0">
                          <a:effectLst/>
                          <a:latin typeface="Times New Roman" panose="02020603050405020304" pitchFamily="18" charset="0"/>
                          <a:ea typeface="Calibri" panose="020F0502020204030204" pitchFamily="34" charset="0"/>
                        </a:rPr>
                        <a:t>Ex. 2: </a:t>
                      </a:r>
                      <a:r>
                        <a:rPr lang="ro-RO" sz="2000" b="0" dirty="0" smtClean="0">
                          <a:effectLst/>
                          <a:latin typeface="Times New Roman" panose="02020603050405020304" pitchFamily="18" charset="0"/>
                          <a:ea typeface="Calibri" panose="020F0502020204030204" pitchFamily="34" charset="0"/>
                        </a:rPr>
                        <a:t>Pentru formarea acordului </a:t>
                      </a:r>
                      <a:r>
                        <a:rPr lang="ro-RO" sz="2000" b="1" dirty="0" smtClean="0">
                          <a:effectLst/>
                          <a:latin typeface="Times New Roman" panose="02020603050405020304" pitchFamily="18" charset="0"/>
                          <a:ea typeface="Calibri" panose="020F0502020204030204" pitchFamily="34" charset="0"/>
                        </a:rPr>
                        <a:t>La major:</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degetul 1 (arătătorul) se pune pe coarda 4, în spaţiul 2</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degetul 2 (mijlociul) se pune pe coarda 3, în spaţiul 2</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degetul 3 (inelarul) se pune pe coarda 2, în spaţiul 2</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I         II        </a:t>
                      </a:r>
                      <a:r>
                        <a:rPr lang="ro-RO" sz="2000" baseline="0" dirty="0" smtClean="0">
                          <a:effectLst/>
                          <a:latin typeface="Times New Roman" panose="02020603050405020304" pitchFamily="18" charset="0"/>
                          <a:ea typeface="Calibri" panose="020F0502020204030204" pitchFamily="34" charset="0"/>
                        </a:rPr>
                        <a:t> </a:t>
                      </a:r>
                      <a:r>
                        <a:rPr lang="ro-RO" sz="2000" dirty="0" smtClean="0">
                          <a:effectLst/>
                          <a:latin typeface="Times New Roman" panose="02020603050405020304" pitchFamily="18" charset="0"/>
                          <a:ea typeface="Calibri" panose="020F0502020204030204" pitchFamily="34" charset="0"/>
                        </a:rPr>
                        <a:t>III</a:t>
                      </a:r>
                    </a:p>
                  </a:txBody>
                  <a:tcPr marL="0" marR="0" marT="0" marB="0"/>
                </a:tc>
              </a:tr>
            </a:tbl>
          </a:graphicData>
        </a:graphic>
      </p:graphicFrame>
      <p:pic>
        <p:nvPicPr>
          <p:cNvPr id="9" name="Picture 8"/>
          <p:cNvPicPr>
            <a:picLocks noChangeAspect="1"/>
          </p:cNvPicPr>
          <p:nvPr/>
        </p:nvPicPr>
        <p:blipFill>
          <a:blip r:embed="rId4"/>
          <a:stretch>
            <a:fillRect/>
          </a:stretch>
        </p:blipFill>
        <p:spPr>
          <a:xfrm>
            <a:off x="5631593" y="4828712"/>
            <a:ext cx="3390476" cy="1123810"/>
          </a:xfrm>
          <a:prstGeom prst="rect">
            <a:avLst/>
          </a:prstGeom>
        </p:spPr>
      </p:pic>
    </p:spTree>
    <p:extLst>
      <p:ext uri="{BB962C8B-B14F-4D97-AF65-F5344CB8AC3E}">
        <p14:creationId xmlns:p14="http://schemas.microsoft.com/office/powerpoint/2010/main" val="4743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26531612"/>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2542153"/>
                <a:gridCol w="5783381"/>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2.</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a:effectLst/>
                          <a:latin typeface="Times New Roman" panose="02020603050405020304" pitchFamily="18" charset="0"/>
                          <a:ea typeface="Calibri" panose="020F0502020204030204" pitchFamily="34" charset="0"/>
                        </a:rPr>
                        <a:t>Inteligenţa logico-matematică (raţională)</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a:t>
                      </a:r>
                      <a:r>
                        <a:rPr lang="ro-RO" sz="2000" b="1" dirty="0" smtClean="0">
                          <a:effectLst/>
                          <a:latin typeface="Times New Roman" panose="02020603050405020304" pitchFamily="18" charset="0"/>
                          <a:ea typeface="Calibri" panose="020F0502020204030204" pitchFamily="34" charset="0"/>
                        </a:rPr>
                        <a:t>Ex. 3: </a:t>
                      </a:r>
                      <a:r>
                        <a:rPr lang="ro-RO" sz="2000" b="0" dirty="0" smtClean="0">
                          <a:effectLst/>
                          <a:latin typeface="Times New Roman" panose="02020603050405020304" pitchFamily="18" charset="0"/>
                          <a:ea typeface="Calibri" panose="020F0502020204030204" pitchFamily="34" charset="0"/>
                        </a:rPr>
                        <a:t>Pentru formarea acordului </a:t>
                      </a:r>
                      <a:r>
                        <a:rPr lang="ro-RO" sz="2000" b="1" dirty="0" smtClean="0">
                          <a:effectLst/>
                          <a:latin typeface="Times New Roman" panose="02020603050405020304" pitchFamily="18" charset="0"/>
                          <a:ea typeface="Calibri" panose="020F0502020204030204" pitchFamily="34" charset="0"/>
                        </a:rPr>
                        <a:t>Sol major:</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degetul 2 (mijlociul) se pune pe coarda 1, în spațiul 3</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degetul mare (DM) se pune pe coarda 6, în spațiul 3</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a:t>
                      </a: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I         II        </a:t>
                      </a:r>
                      <a:r>
                        <a:rPr lang="ro-RO" sz="2000" baseline="0" dirty="0" smtClean="0">
                          <a:effectLst/>
                          <a:latin typeface="Times New Roman" panose="02020603050405020304" pitchFamily="18" charset="0"/>
                          <a:ea typeface="Calibri" panose="020F0502020204030204" pitchFamily="34" charset="0"/>
                        </a:rPr>
                        <a:t>  </a:t>
                      </a:r>
                      <a:r>
                        <a:rPr lang="ro-RO" sz="2000" dirty="0" smtClean="0">
                          <a:effectLst/>
                          <a:latin typeface="Times New Roman" panose="02020603050405020304" pitchFamily="18" charset="0"/>
                          <a:ea typeface="Calibri" panose="020F0502020204030204" pitchFamily="34" charset="0"/>
                        </a:rPr>
                        <a:t>III</a:t>
                      </a:r>
                    </a:p>
                  </a:txBody>
                  <a:tcPr marL="0" marR="0" marT="0" marB="0"/>
                </a:tc>
              </a:tr>
            </a:tbl>
          </a:graphicData>
        </a:graphic>
      </p:graphicFrame>
      <p:pic>
        <p:nvPicPr>
          <p:cNvPr id="2" name="Picture 1"/>
          <p:cNvPicPr>
            <a:picLocks noChangeAspect="1"/>
          </p:cNvPicPr>
          <p:nvPr/>
        </p:nvPicPr>
        <p:blipFill>
          <a:blip r:embed="rId4"/>
          <a:stretch>
            <a:fillRect/>
          </a:stretch>
        </p:blipFill>
        <p:spPr>
          <a:xfrm>
            <a:off x="5453062" y="4500359"/>
            <a:ext cx="3457143" cy="1219048"/>
          </a:xfrm>
          <a:prstGeom prst="rect">
            <a:avLst/>
          </a:prstGeom>
        </p:spPr>
      </p:pic>
    </p:spTree>
    <p:extLst>
      <p:ext uri="{BB962C8B-B14F-4D97-AF65-F5344CB8AC3E}">
        <p14:creationId xmlns:p14="http://schemas.microsoft.com/office/powerpoint/2010/main" val="148338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55820942"/>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2542153"/>
                <a:gridCol w="5783381"/>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3.</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intrapersonală</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să coloreze cercurile care reprezintă poziţia degetelor pe coarde cu o culoare favorită</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să încerce să aşeze degetele pe coarde, după desen, fără îndrumare din partea profesorului </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pic>
        <p:nvPicPr>
          <p:cNvPr id="9" name="Picture 8"/>
          <p:cNvPicPr>
            <a:picLocks noChangeAspect="1"/>
          </p:cNvPicPr>
          <p:nvPr/>
        </p:nvPicPr>
        <p:blipFill>
          <a:blip r:embed="rId4"/>
          <a:stretch>
            <a:fillRect/>
          </a:stretch>
        </p:blipFill>
        <p:spPr>
          <a:xfrm>
            <a:off x="5557180" y="4894672"/>
            <a:ext cx="3285714" cy="1085714"/>
          </a:xfrm>
          <a:prstGeom prst="rect">
            <a:avLst/>
          </a:prstGeom>
        </p:spPr>
      </p:pic>
    </p:spTree>
    <p:extLst>
      <p:ext uri="{BB962C8B-B14F-4D97-AF65-F5344CB8AC3E}">
        <p14:creationId xmlns:p14="http://schemas.microsoft.com/office/powerpoint/2010/main" val="300631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98710010"/>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2542153"/>
                <a:gridCol w="5783381"/>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4.</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interpersonală</a:t>
                      </a: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în grupuri de câte doi, să se verifice unul pe celălalt dacă au aşezat corect degetele pentru a forma acordul propus de profesor </a:t>
                      </a: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872" y="4618615"/>
            <a:ext cx="2210645" cy="1459455"/>
          </a:xfrm>
          <a:prstGeom prst="rect">
            <a:avLst/>
          </a:prstGeom>
        </p:spPr>
      </p:pic>
    </p:spTree>
    <p:extLst>
      <p:ext uri="{BB962C8B-B14F-4D97-AF65-F5344CB8AC3E}">
        <p14:creationId xmlns:p14="http://schemas.microsoft.com/office/powerpoint/2010/main" val="2122533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51572471"/>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3605615"/>
                <a:gridCol w="4719919"/>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5.</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conştientizarea rolului pe care îl au în interpretarea unui cântec, poziţia corpului, respiraţia, emisia vocală şi dicţia</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lingvistică (verbal-auditivă)</a:t>
                      </a:r>
                    </a:p>
                    <a:p>
                      <a:pPr algn="l">
                        <a:lnSpc>
                          <a:spcPct val="150000"/>
                        </a:lnSpc>
                        <a:spcAft>
                          <a:spcPts val="0"/>
                        </a:spcAft>
                      </a:pPr>
                      <a:endParaRPr lang="ro-RO" sz="2000" b="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 să scrie şi să citească textul cântecului „Povestea unui ciobănaș”, care urmează a fi învăţat cu acompaniament de chitară</a:t>
                      </a: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spTree>
    <p:extLst>
      <p:ext uri="{BB962C8B-B14F-4D97-AF65-F5344CB8AC3E}">
        <p14:creationId xmlns:p14="http://schemas.microsoft.com/office/powerpoint/2010/main" val="4279945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2796988" y="2046855"/>
            <a:ext cx="1058790" cy="1059415"/>
          </a:xfrm>
          <a:prstGeom prst="rect">
            <a:avLst/>
          </a:prstGeom>
          <a:noFill/>
        </p:spPr>
        <p:txBody>
          <a:bodyPr wrap="square" rtlCol="0">
            <a:spAutoFit/>
          </a:bodyPr>
          <a:lstStyle/>
          <a:p>
            <a:endParaRPr lang="en-US" dirty="0"/>
          </a:p>
        </p:txBody>
      </p:sp>
      <p:pic>
        <p:nvPicPr>
          <p:cNvPr id="22" name="Picture 21"/>
          <p:cNvPicPr>
            <a:picLocks noChangeAspect="1"/>
          </p:cNvPicPr>
          <p:nvPr/>
        </p:nvPicPr>
        <p:blipFill>
          <a:blip r:embed="rId4">
            <a:lum bright="70000" contrast="-70000"/>
          </a:blip>
          <a:stretch>
            <a:fillRect/>
          </a:stretch>
        </p:blipFill>
        <p:spPr>
          <a:xfrm>
            <a:off x="1351699" y="1350280"/>
            <a:ext cx="10737206" cy="5398708"/>
          </a:xfrm>
          <a:prstGeom prst="rect">
            <a:avLst/>
          </a:prstGeom>
        </p:spPr>
      </p:pic>
    </p:spTree>
    <p:extLst>
      <p:ext uri="{BB962C8B-B14F-4D97-AF65-F5344CB8AC3E}">
        <p14:creationId xmlns:p14="http://schemas.microsoft.com/office/powerpoint/2010/main" val="1727856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96709298"/>
              </p:ext>
            </p:extLst>
          </p:nvPr>
        </p:nvGraphicFramePr>
        <p:xfrm>
          <a:off x="1627096" y="1350280"/>
          <a:ext cx="9009529" cy="5373249"/>
        </p:xfrm>
        <a:graphic>
          <a:graphicData uri="http://schemas.openxmlformats.org/drawingml/2006/table">
            <a:tbl>
              <a:tblPr firstRow="1" bandRow="1">
                <a:tableStyleId>{284E427A-3D55-4303-BF80-6455036E1DE7}</a:tableStyleId>
              </a:tblPr>
              <a:tblGrid>
                <a:gridCol w="683995"/>
                <a:gridCol w="3605615"/>
                <a:gridCol w="4719919"/>
              </a:tblGrid>
              <a:tr h="915482">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4457767">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5.</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corelarea conţinutului de idei al textului cântecului cu caracterul melodiei în interpretarea acestuia</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lingvistică (verbal-auditivă)</a:t>
                      </a:r>
                    </a:p>
                    <a:p>
                      <a:pPr algn="l">
                        <a:lnSpc>
                          <a:spcPct val="100000"/>
                        </a:lnSpc>
                        <a:spcAft>
                          <a:spcPts val="0"/>
                        </a:spcAft>
                      </a:pPr>
                      <a:r>
                        <a:rPr lang="ro-RO" sz="2000" b="0" dirty="0" smtClean="0">
                          <a:effectLst/>
                          <a:latin typeface="Times New Roman" panose="02020603050405020304" pitchFamily="18" charset="0"/>
                          <a:ea typeface="Calibri" panose="020F0502020204030204" pitchFamily="34" charset="0"/>
                        </a:rPr>
                        <a:t> - să analizeze versurile cântecului (să redea </a:t>
                      </a:r>
                    </a:p>
                    <a:p>
                      <a:pPr algn="l">
                        <a:lnSpc>
                          <a:spcPct val="100000"/>
                        </a:lnSpc>
                        <a:spcAft>
                          <a:spcPts val="0"/>
                        </a:spcAft>
                      </a:pPr>
                      <a:r>
                        <a:rPr lang="ro-RO" sz="2000" b="0" dirty="0" smtClean="0">
                          <a:effectLst/>
                          <a:latin typeface="Times New Roman" panose="02020603050405020304" pitchFamily="18" charset="0"/>
                          <a:ea typeface="Calibri" panose="020F0502020204030204" pitchFamily="34" charset="0"/>
                        </a:rPr>
                        <a:t>în cuvinte proprii conținutul ideatic al cântecului)</a:t>
                      </a:r>
                      <a:endParaRPr lang="ro-RO" sz="2000" dirty="0" smtClean="0">
                        <a:effectLst/>
                        <a:latin typeface="Times New Roman" panose="02020603050405020304" pitchFamily="18" charset="0"/>
                        <a:ea typeface="Calibri" panose="020F0502020204030204" pitchFamily="34" charset="0"/>
                      </a:endParaRPr>
                    </a:p>
                    <a:p>
                      <a:pPr marL="0" indent="0" algn="l">
                        <a:lnSpc>
                          <a:spcPct val="100000"/>
                        </a:lnSpc>
                        <a:spcAft>
                          <a:spcPts val="0"/>
                        </a:spcAft>
                        <a:buFontTx/>
                        <a:buNone/>
                      </a:pPr>
                      <a:r>
                        <a:rPr lang="ro-RO" sz="200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824" y="3792072"/>
            <a:ext cx="3106203" cy="2828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6032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94464082"/>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2072650"/>
                <a:gridCol w="6252884"/>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baseline="0" dirty="0" smtClean="0">
                          <a:latin typeface="Times New Roman" panose="02020603050405020304" pitchFamily="18" charset="0"/>
                          <a:cs typeface="Times New Roman" panose="02020603050405020304" pitchFamily="18" charset="0"/>
                        </a:rPr>
                        <a:t>6.</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identificarea animalelor, a insectelor și a păsărilor din textul cântecului</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naturalistă</a:t>
                      </a:r>
                    </a:p>
                    <a:p>
                      <a:pPr algn="l">
                        <a:lnSpc>
                          <a:spcPct val="100000"/>
                        </a:lnSpc>
                        <a:spcAft>
                          <a:spcPts val="0"/>
                        </a:spcAft>
                      </a:pPr>
                      <a:r>
                        <a:rPr lang="ro-RO" sz="2000" b="0" dirty="0" smtClean="0">
                          <a:effectLst/>
                          <a:latin typeface="Times New Roman" panose="02020603050405020304" pitchFamily="18" charset="0"/>
                          <a:ea typeface="Calibri" panose="020F0502020204030204" pitchFamily="34" charset="0"/>
                        </a:rPr>
                        <a:t> - să specifice ce fel de animale sunt cele din text (sălbatice-domestice), unde trăiesc ele, alte trăsături ale acestora</a:t>
                      </a:r>
                    </a:p>
                    <a:p>
                      <a:pPr marL="0" indent="0" algn="l">
                        <a:lnSpc>
                          <a:spcPct val="100000"/>
                        </a:lnSpc>
                        <a:spcAft>
                          <a:spcPts val="0"/>
                        </a:spcAft>
                        <a:buFontTx/>
                        <a:buNone/>
                      </a:pPr>
                      <a:r>
                        <a:rPr lang="ro-RO" sz="2000" b="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743" y="4419223"/>
            <a:ext cx="1243244" cy="177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231" y="3486549"/>
            <a:ext cx="1718609" cy="1136698"/>
          </a:xfrm>
          <a:prstGeom prst="ellipse">
            <a:avLst/>
          </a:prstGeom>
          <a:ln>
            <a:noFill/>
          </a:ln>
          <a:effectLst>
            <a:softEdge rad="112500"/>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847" y="3940202"/>
            <a:ext cx="1816145" cy="1816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4678" y="4560321"/>
            <a:ext cx="2813690" cy="1757736"/>
          </a:xfrm>
          <a:prstGeom prst="ellipse">
            <a:avLst/>
          </a:prstGeom>
          <a:ln>
            <a:noFill/>
          </a:ln>
          <a:effectLst>
            <a:softEdge rad="112500"/>
          </a:effectLst>
        </p:spPr>
      </p:pic>
    </p:spTree>
    <p:extLst>
      <p:ext uri="{BB962C8B-B14F-4D97-AF65-F5344CB8AC3E}">
        <p14:creationId xmlns:p14="http://schemas.microsoft.com/office/powerpoint/2010/main" val="307122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76598862"/>
              </p:ext>
            </p:extLst>
          </p:nvPr>
        </p:nvGraphicFramePr>
        <p:xfrm>
          <a:off x="1627096" y="1601630"/>
          <a:ext cx="9009529" cy="4821834"/>
        </p:xfrm>
        <a:graphic>
          <a:graphicData uri="http://schemas.openxmlformats.org/drawingml/2006/table">
            <a:tbl>
              <a:tblPr firstRow="1" bandRow="1">
                <a:tableStyleId>{284E427A-3D55-4303-BF80-6455036E1DE7}</a:tableStyleId>
              </a:tblPr>
              <a:tblGrid>
                <a:gridCol w="683995"/>
                <a:gridCol w="3121521"/>
                <a:gridCol w="5204013"/>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baseline="0" dirty="0" smtClean="0">
                          <a:latin typeface="Times New Roman" panose="02020603050405020304" pitchFamily="18" charset="0"/>
                          <a:cs typeface="Times New Roman" panose="02020603050405020304" pitchFamily="18" charset="0"/>
                        </a:rPr>
                        <a:t>6.</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identificarea anotimpului în care se desfășoară acțiunea </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naturalistă</a:t>
                      </a:r>
                    </a:p>
                    <a:p>
                      <a:pPr algn="l">
                        <a:lnSpc>
                          <a:spcPct val="150000"/>
                        </a:lnSpc>
                        <a:spcAft>
                          <a:spcPts val="0"/>
                        </a:spcAft>
                      </a:pPr>
                      <a:endParaRPr lang="ro-RO" sz="2000" b="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b="0" dirty="0" smtClean="0">
                          <a:effectLst/>
                          <a:latin typeface="Times New Roman" panose="02020603050405020304" pitchFamily="18" charset="0"/>
                          <a:ea typeface="Calibri" panose="020F0502020204030204" pitchFamily="34" charset="0"/>
                        </a:rPr>
                        <a:t>- să specifice anotimpul în care se desfășoară acțiunea și caracteristici ale anotimpului respectiv (lunile calendaristice ale anotimpului, dacă ninge, plouă, este soare etc.) </a:t>
                      </a:r>
                    </a:p>
                    <a:p>
                      <a:pPr marL="0" indent="0" algn="l">
                        <a:lnSpc>
                          <a:spcPct val="100000"/>
                        </a:lnSpc>
                        <a:spcAft>
                          <a:spcPts val="0"/>
                        </a:spcAft>
                        <a:buFontTx/>
                        <a:buNone/>
                      </a:pPr>
                      <a:r>
                        <a:rPr lang="ro-RO" sz="2000" b="0" dirty="0" smtClean="0">
                          <a:effectLst/>
                          <a:latin typeface="Times New Roman" panose="02020603050405020304" pitchFamily="18" charset="0"/>
                          <a:ea typeface="Calibri" panose="020F0502020204030204" pitchFamily="34" charset="0"/>
                        </a:rPr>
                        <a:t>                      </a:t>
                      </a:r>
                    </a:p>
                  </a:txBody>
                  <a:tcPr marL="0" marR="0" marT="0" marB="0"/>
                </a:tc>
              </a:tr>
            </a:tbl>
          </a:graphicData>
        </a:graphic>
      </p:graphicFrame>
    </p:spTree>
    <p:extLst>
      <p:ext uri="{BB962C8B-B14F-4D97-AF65-F5344CB8AC3E}">
        <p14:creationId xmlns:p14="http://schemas.microsoft.com/office/powerpoint/2010/main" val="1614295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43319" y="2285183"/>
            <a:ext cx="9305364" cy="3539430"/>
          </a:xfrm>
          <a:prstGeom prst="rect">
            <a:avLst/>
          </a:prstGeom>
        </p:spPr>
        <p:txBody>
          <a:bodyPr wrap="square">
            <a:spAutoFit/>
          </a:bodyPr>
          <a:lstStyle/>
          <a:p>
            <a:pPr algn="just">
              <a:spcAft>
                <a:spcPts val="0"/>
              </a:spcAft>
            </a:pPr>
            <a:r>
              <a:rPr lang="ro-RO" sz="2600" b="1" dirty="0">
                <a:solidFill>
                  <a:schemeClr val="bg1">
                    <a:lumMod val="65000"/>
                  </a:schemeClr>
                </a:solidFill>
                <a:latin typeface="Times New Roman" panose="02020603050405020304" pitchFamily="18" charset="0"/>
                <a:ea typeface="Times New Roman" panose="02020603050405020304" pitchFamily="18" charset="0"/>
              </a:rPr>
              <a:t>      </a:t>
            </a:r>
            <a:r>
              <a:rPr lang="ro-RO" sz="2800" b="1" dirty="0">
                <a:solidFill>
                  <a:schemeClr val="accent4"/>
                </a:solidFill>
                <a:latin typeface="Times New Roman" panose="02020603050405020304" pitchFamily="18" charset="0"/>
                <a:ea typeface="Times New Roman" panose="02020603050405020304" pitchFamily="18" charset="0"/>
              </a:rPr>
              <a:t>1. Inteligenţa lingvistică (verbal-auditivă) </a:t>
            </a:r>
            <a:r>
              <a:rPr lang="ro-RO" sz="2800" dirty="0">
                <a:solidFill>
                  <a:schemeClr val="bg1"/>
                </a:solidFill>
                <a:latin typeface="Times New Roman" panose="02020603050405020304" pitchFamily="18" charset="0"/>
                <a:ea typeface="Times New Roman" panose="02020603050405020304" pitchFamily="18" charset="0"/>
              </a:rPr>
              <a:t>– se referă la abilitatea individului de a comunica și de a se exprima, capacitatea de a folosi limbajul scris și vorbit; se folosește cu precădere în procesul de predare – învățare.</a:t>
            </a:r>
          </a:p>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p>
          <a:p>
            <a:pPr algn="just">
              <a:spcAft>
                <a:spcPts val="0"/>
              </a:spcAft>
            </a:pPr>
            <a:r>
              <a:rPr lang="ro-RO" sz="2800" b="1" dirty="0">
                <a:solidFill>
                  <a:schemeClr val="accent4"/>
                </a:solidFill>
                <a:latin typeface="Times New Roman" panose="02020603050405020304" pitchFamily="18" charset="0"/>
                <a:ea typeface="Times New Roman" panose="02020603050405020304" pitchFamily="18" charset="0"/>
              </a:rPr>
              <a:t> </a:t>
            </a:r>
            <a:r>
              <a:rPr lang="ro-RO" sz="2800" b="1" dirty="0" smtClean="0">
                <a:solidFill>
                  <a:schemeClr val="accent4"/>
                </a:solidFill>
                <a:latin typeface="Times New Roman" panose="02020603050405020304" pitchFamily="18" charset="0"/>
                <a:ea typeface="Times New Roman" panose="02020603050405020304" pitchFamily="18" charset="0"/>
              </a:rPr>
              <a:t>    2</a:t>
            </a:r>
            <a:r>
              <a:rPr lang="ro-RO" sz="2800" b="1" dirty="0">
                <a:solidFill>
                  <a:schemeClr val="accent4"/>
                </a:solidFill>
                <a:latin typeface="Times New Roman" panose="02020603050405020304" pitchFamily="18" charset="0"/>
                <a:ea typeface="Times New Roman" panose="02020603050405020304" pitchFamily="18" charset="0"/>
              </a:rPr>
              <a:t>. Inteligenţa logico-matematică (raţională) </a:t>
            </a:r>
            <a:r>
              <a:rPr lang="ro-RO" sz="2800" dirty="0">
                <a:solidFill>
                  <a:schemeClr val="bg1"/>
                </a:solidFill>
                <a:latin typeface="Times New Roman" panose="02020603050405020304" pitchFamily="18" charset="0"/>
                <a:ea typeface="Times New Roman" panose="02020603050405020304" pitchFamily="18" charset="0"/>
              </a:rPr>
              <a:t>– se referă la abilitatea de a lucra cu cifrele, gândirea logică și științifică; este mai des întâlnită în domeniul științelor exacte</a:t>
            </a:r>
            <a:r>
              <a:rPr lang="ro-RO" sz="2800" dirty="0" smtClean="0">
                <a:solidFill>
                  <a:schemeClr val="bg1"/>
                </a:solidFill>
                <a:latin typeface="Times New Roman" panose="02020603050405020304" pitchFamily="18" charset="0"/>
                <a:ea typeface="Times New Roman" panose="02020603050405020304" pitchFamily="18" charset="0"/>
              </a:rPr>
              <a:t>.</a:t>
            </a:r>
            <a:endParaRPr lang="ro-RO" sz="2800" dirty="0">
              <a:solidFill>
                <a:schemeClr val="bg1"/>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47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40751495"/>
              </p:ext>
            </p:extLst>
          </p:nvPr>
        </p:nvGraphicFramePr>
        <p:xfrm>
          <a:off x="1232468" y="1601630"/>
          <a:ext cx="9767226" cy="4987458"/>
        </p:xfrm>
        <a:graphic>
          <a:graphicData uri="http://schemas.openxmlformats.org/drawingml/2006/table">
            <a:tbl>
              <a:tblPr firstRow="1" bandRow="1">
                <a:tableStyleId>{284E427A-3D55-4303-BF80-6455036E1DE7}</a:tableStyleId>
              </a:tblPr>
              <a:tblGrid>
                <a:gridCol w="741519"/>
                <a:gridCol w="3781354"/>
                <a:gridCol w="5244353"/>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baseline="0" dirty="0" smtClean="0">
                          <a:latin typeface="Times New Roman" panose="02020603050405020304" pitchFamily="18" charset="0"/>
                          <a:cs typeface="Times New Roman" panose="02020603050405020304" pitchFamily="18" charset="0"/>
                        </a:rPr>
                        <a:t>7.</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conştientizarea rolului pe care îl au în interpretarea unui cântec, poziţia corpului, respiraţia, emisia vocală şi dicţia</a:t>
                      </a: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interpretarea cântecului cu acompaniament de chitară</a:t>
                      </a: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receptarea şi recunoaşterea ritmului după tactare</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kinestezică/corporală</a:t>
                      </a:r>
                    </a:p>
                    <a:p>
                      <a:pPr marL="0" indent="0" algn="l">
                        <a:lnSpc>
                          <a:spcPct val="150000"/>
                        </a:lnSpc>
                        <a:spcAft>
                          <a:spcPts val="0"/>
                        </a:spcAft>
                        <a:buFontTx/>
                        <a:buNone/>
                      </a:pPr>
                      <a:r>
                        <a:rPr lang="ro-RO" sz="2000" b="1" dirty="0" smtClean="0">
                          <a:effectLst/>
                          <a:latin typeface="Times New Roman" panose="02020603050405020304" pitchFamily="18" charset="0"/>
                          <a:ea typeface="Calibri" panose="020F0502020204030204" pitchFamily="34" charset="0"/>
                        </a:rPr>
                        <a:t>- </a:t>
                      </a:r>
                      <a:r>
                        <a:rPr lang="ro-RO" sz="2000" b="0" dirty="0" smtClean="0">
                          <a:effectLst/>
                          <a:latin typeface="Times New Roman" panose="02020603050405020304" pitchFamily="18" charset="0"/>
                          <a:ea typeface="Calibri" panose="020F0502020204030204" pitchFamily="34" charset="0"/>
                        </a:rPr>
                        <a:t>să aibă o poziţie corectă a corpului în timpul interpretării (chitara să fie aşezată pe piciorul drept iar mâna dreaptă să tacteze corect ritmul cântecului)</a:t>
                      </a:r>
                    </a:p>
                    <a:p>
                      <a:pPr marL="342900" indent="-342900" algn="l">
                        <a:lnSpc>
                          <a:spcPct val="150000"/>
                        </a:lnSpc>
                        <a:spcAft>
                          <a:spcPts val="0"/>
                        </a:spcAft>
                        <a:buFontTx/>
                        <a:buChar char="-"/>
                      </a:pPr>
                      <a:endParaRPr lang="ro-RO" sz="2000" b="1" dirty="0" smtClean="0">
                        <a:effectLst/>
                        <a:latin typeface="Times New Roman" panose="02020603050405020304" pitchFamily="18" charset="0"/>
                        <a:ea typeface="Calibri" panose="020F0502020204030204" pitchFamily="34" charset="0"/>
                      </a:endParaRPr>
                    </a:p>
                    <a:p>
                      <a:pPr marL="342900" indent="-342900" algn="l">
                        <a:lnSpc>
                          <a:spcPct val="150000"/>
                        </a:lnSpc>
                        <a:spcAft>
                          <a:spcPts val="0"/>
                        </a:spcAft>
                        <a:buFontTx/>
                        <a:buChar char="-"/>
                      </a:pPr>
                      <a:endParaRPr lang="ro-RO" sz="2000" b="1" dirty="0" smtClean="0">
                        <a:effectLst/>
                        <a:latin typeface="Times New Roman" panose="02020603050405020304" pitchFamily="18" charset="0"/>
                        <a:ea typeface="Calibri" panose="020F0502020204030204" pitchFamily="34" charset="0"/>
                      </a:endParaRPr>
                    </a:p>
                    <a:p>
                      <a:pPr marL="0" indent="0" algn="l">
                        <a:lnSpc>
                          <a:spcPct val="150000"/>
                        </a:lnSpc>
                        <a:spcAft>
                          <a:spcPts val="0"/>
                        </a:spcAft>
                        <a:buFontTx/>
                        <a:buNone/>
                      </a:pPr>
                      <a:r>
                        <a:rPr lang="ro-RO" sz="2000" b="1" dirty="0" smtClean="0">
                          <a:effectLst/>
                          <a:latin typeface="Times New Roman" panose="02020603050405020304" pitchFamily="18" charset="0"/>
                          <a:ea typeface="Calibri" panose="020F0502020204030204" pitchFamily="34" charset="0"/>
                        </a:rPr>
                        <a:t>- </a:t>
                      </a:r>
                      <a:r>
                        <a:rPr lang="ro-RO" sz="2000" b="0" dirty="0" smtClean="0">
                          <a:effectLst/>
                          <a:latin typeface="Times New Roman" panose="02020603050405020304" pitchFamily="18" charset="0"/>
                          <a:ea typeface="Calibri" panose="020F0502020204030204" pitchFamily="34" charset="0"/>
                        </a:rPr>
                        <a:t>în timpul interpretării unii elevi pot face mişcări de dans pe ritmul cântecului </a:t>
                      </a:r>
                    </a:p>
                  </a:txBody>
                  <a:tcPr marL="0" marR="0" marT="0" marB="0"/>
                </a:tc>
              </a:tr>
            </a:tbl>
          </a:graphicData>
        </a:graphic>
      </p:graphicFrame>
      <p:pic>
        <p:nvPicPr>
          <p:cNvPr id="2" name="Picture 1"/>
          <p:cNvPicPr>
            <a:picLocks noChangeAspect="1"/>
          </p:cNvPicPr>
          <p:nvPr/>
        </p:nvPicPr>
        <p:blipFill>
          <a:blip r:embed="rId4"/>
          <a:stretch>
            <a:fillRect/>
          </a:stretch>
        </p:blipFill>
        <p:spPr>
          <a:xfrm>
            <a:off x="7212394" y="4465999"/>
            <a:ext cx="2240889" cy="1250534"/>
          </a:xfrm>
          <a:prstGeom prst="rect">
            <a:avLst/>
          </a:prstGeom>
        </p:spPr>
      </p:pic>
    </p:spTree>
    <p:extLst>
      <p:ext uri="{BB962C8B-B14F-4D97-AF65-F5344CB8AC3E}">
        <p14:creationId xmlns:p14="http://schemas.microsoft.com/office/powerpoint/2010/main" val="3818822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14973269"/>
              </p:ext>
            </p:extLst>
          </p:nvPr>
        </p:nvGraphicFramePr>
        <p:xfrm>
          <a:off x="1212388" y="1497827"/>
          <a:ext cx="9767226" cy="5091232"/>
        </p:xfrm>
        <a:graphic>
          <a:graphicData uri="http://schemas.openxmlformats.org/drawingml/2006/table">
            <a:tbl>
              <a:tblPr firstRow="1" bandRow="1">
                <a:tableStyleId>{284E427A-3D55-4303-BF80-6455036E1DE7}</a:tableStyleId>
              </a:tblPr>
              <a:tblGrid>
                <a:gridCol w="549177"/>
                <a:gridCol w="5580529"/>
                <a:gridCol w="3637520"/>
              </a:tblGrid>
              <a:tr h="921414">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4169818">
                <a:tc>
                  <a:txBody>
                    <a:bodyPr/>
                    <a:lstStyle/>
                    <a:p>
                      <a:pPr algn="ctr">
                        <a:lnSpc>
                          <a:spcPct val="150000"/>
                        </a:lnSpc>
                      </a:pPr>
                      <a:r>
                        <a:rPr lang="ro-RO" sz="2000" b="1" baseline="0" dirty="0" smtClean="0">
                          <a:latin typeface="Times New Roman" panose="02020603050405020304" pitchFamily="18" charset="0"/>
                          <a:cs typeface="Times New Roman" panose="02020603050405020304" pitchFamily="18" charset="0"/>
                        </a:rPr>
                        <a:t>8.</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00000"/>
                        </a:lnSpc>
                        <a:spcAft>
                          <a:spcPts val="0"/>
                        </a:spcAft>
                      </a:pPr>
                      <a:endParaRPr lang="ro-RO" sz="800" dirty="0" smtClean="0">
                        <a:effectLst/>
                        <a:latin typeface="Times New Roman" panose="02020603050405020304" pitchFamily="18" charset="0"/>
                        <a:ea typeface="Calibri" panose="020F0502020204030204" pitchFamily="34" charset="0"/>
                      </a:endParaRP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exerciții de tactare a ritmului de 2 timpi (↓↓↑ ↓↓↑) la chitară, cu acordurile Re, La și Sol major </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8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800" dirty="0" smtClean="0">
                        <a:effectLst/>
                        <a:latin typeface="Times New Roman" panose="02020603050405020304" pitchFamily="18" charset="0"/>
                        <a:ea typeface="Calibri" panose="020F0502020204030204" pitchFamily="34" charset="0"/>
                      </a:endParaRP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interpretarea cântecului vocal</a:t>
                      </a: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interpretarea cântecului vocal și cu acompaniament de chitară</a:t>
                      </a: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corelarea conţinutului de idei al textului cântecului cu caracterul melodiei în interpretarea acestuia</a:t>
                      </a:r>
                    </a:p>
                    <a:p>
                      <a:pPr algn="l">
                        <a:lnSpc>
                          <a:spcPct val="100000"/>
                        </a:lnSpc>
                        <a:spcAft>
                          <a:spcPts val="0"/>
                        </a:spcAft>
                      </a:pPr>
                      <a:r>
                        <a:rPr lang="ro-RO" sz="2000" dirty="0" smtClean="0">
                          <a:effectLst/>
                          <a:latin typeface="Times New Roman" panose="02020603050405020304" pitchFamily="18" charset="0"/>
                          <a:ea typeface="Calibri" panose="020F0502020204030204" pitchFamily="34" charset="0"/>
                        </a:rPr>
                        <a:t>- exprimarea opiniilor personale asupra propriei interpretări </a:t>
                      </a:r>
                    </a:p>
                  </a:txBody>
                  <a:tcPr marL="114935" marR="114935" marT="0" marB="0"/>
                </a:tc>
                <a:tc>
                  <a:txBody>
                    <a:bodyPr/>
                    <a:lstStyle/>
                    <a:p>
                      <a:pPr algn="l">
                        <a:lnSpc>
                          <a:spcPct val="150000"/>
                        </a:lnSpc>
                        <a:spcAft>
                          <a:spcPts val="0"/>
                        </a:spcAft>
                      </a:pPr>
                      <a:r>
                        <a:rPr lang="ro-RO" sz="2000" b="1" dirty="0" smtClean="0">
                          <a:effectLst/>
                          <a:latin typeface="Times New Roman" panose="02020603050405020304" pitchFamily="18" charset="0"/>
                          <a:ea typeface="Calibri" panose="020F0502020204030204" pitchFamily="34" charset="0"/>
                        </a:rPr>
                        <a:t>Inteligenţa muzicală şi ritmică</a:t>
                      </a:r>
                    </a:p>
                    <a:p>
                      <a:pPr algn="l">
                        <a:lnSpc>
                          <a:spcPct val="100000"/>
                        </a:lnSpc>
                        <a:spcAft>
                          <a:spcPts val="0"/>
                        </a:spcAft>
                      </a:pPr>
                      <a:endParaRPr lang="ro-RO" sz="2000" b="0" dirty="0" smtClean="0">
                        <a:effectLst/>
                        <a:latin typeface="Times New Roman" panose="02020603050405020304" pitchFamily="18" charset="0"/>
                        <a:ea typeface="Calibri" panose="020F0502020204030204" pitchFamily="34" charset="0"/>
                      </a:endParaRPr>
                    </a:p>
                    <a:p>
                      <a:pPr algn="l">
                        <a:lnSpc>
                          <a:spcPct val="100000"/>
                        </a:lnSpc>
                        <a:spcAft>
                          <a:spcPts val="0"/>
                        </a:spcAft>
                      </a:pPr>
                      <a:r>
                        <a:rPr lang="ro-RO" sz="2000" b="0" dirty="0" smtClean="0">
                          <a:effectLst/>
                          <a:latin typeface="Times New Roman" panose="02020603050405020304" pitchFamily="18" charset="0"/>
                          <a:ea typeface="Calibri" panose="020F0502020204030204" pitchFamily="34" charset="0"/>
                        </a:rPr>
                        <a:t> - să interpreteze expresiv cântecul propus, cu vocea şi cu acompaniament de chitară </a:t>
                      </a:r>
                    </a:p>
                  </a:txBody>
                  <a:tcPr marL="0" marR="0" marT="0" marB="0"/>
                </a:tc>
              </a:tr>
            </a:tbl>
          </a:graphicData>
        </a:graphic>
      </p:graphicFrame>
      <p:pic>
        <p:nvPicPr>
          <p:cNvPr id="2" name="Picture 1"/>
          <p:cNvPicPr>
            <a:picLocks noChangeAspect="1"/>
          </p:cNvPicPr>
          <p:nvPr/>
        </p:nvPicPr>
        <p:blipFill>
          <a:blip r:embed="rId4"/>
          <a:stretch>
            <a:fillRect/>
          </a:stretch>
        </p:blipFill>
        <p:spPr>
          <a:xfrm>
            <a:off x="3116065" y="3357656"/>
            <a:ext cx="2087948" cy="8425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7262" y="4316506"/>
            <a:ext cx="3370726" cy="1896035"/>
          </a:xfrm>
          <a:prstGeom prst="ellipse">
            <a:avLst/>
          </a:prstGeom>
          <a:ln>
            <a:noFill/>
          </a:ln>
          <a:effectLst>
            <a:softEdge rad="112500"/>
          </a:effectLst>
        </p:spPr>
      </p:pic>
    </p:spTree>
    <p:extLst>
      <p:ext uri="{BB962C8B-B14F-4D97-AF65-F5344CB8AC3E}">
        <p14:creationId xmlns:p14="http://schemas.microsoft.com/office/powerpoint/2010/main" val="1302133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2647" y="382793"/>
            <a:ext cx="10058400" cy="5024215"/>
          </a:xfrm>
          <a:prstGeom prst="rect">
            <a:avLst/>
          </a:prstGeom>
        </p:spPr>
      </p:pic>
      <p:sp>
        <p:nvSpPr>
          <p:cNvPr id="5" name="TextBox 4"/>
          <p:cNvSpPr txBox="1"/>
          <p:nvPr/>
        </p:nvSpPr>
        <p:spPr>
          <a:xfrm>
            <a:off x="7747922" y="5586170"/>
            <a:ext cx="2816540" cy="800219"/>
          </a:xfrm>
          <a:prstGeom prst="rect">
            <a:avLst/>
          </a:prstGeom>
          <a:noFill/>
        </p:spPr>
        <p:txBody>
          <a:bodyPr wrap="none" rtlCol="0">
            <a:spAutoFit/>
          </a:bodyPr>
          <a:lstStyle/>
          <a:p>
            <a:r>
              <a:rPr lang="ro-RO" sz="2400" b="1" dirty="0" smtClean="0">
                <a:solidFill>
                  <a:schemeClr val="bg1"/>
                </a:solidFill>
                <a:latin typeface="Times New Roman" panose="02020603050405020304" pitchFamily="18" charset="0"/>
                <a:cs typeface="Times New Roman" panose="02020603050405020304" pitchFamily="18" charset="0"/>
              </a:rPr>
              <a:t>  </a:t>
            </a:r>
            <a:r>
              <a:rPr lang="ro-RO" sz="2200" b="1" dirty="0" smtClean="0">
                <a:solidFill>
                  <a:schemeClr val="bg1"/>
                </a:solidFill>
                <a:latin typeface="Times New Roman" panose="02020603050405020304" pitchFamily="18" charset="0"/>
                <a:cs typeface="Times New Roman" panose="02020603050405020304" pitchFamily="18" charset="0"/>
              </a:rPr>
              <a:t>Prof. Daniel Vecsei</a:t>
            </a:r>
          </a:p>
          <a:p>
            <a:r>
              <a:rPr lang="ro-RO" sz="2200" b="1" dirty="0" smtClean="0">
                <a:solidFill>
                  <a:schemeClr val="bg1"/>
                </a:solidFill>
                <a:latin typeface="Times New Roman" panose="02020603050405020304" pitchFamily="18" charset="0"/>
                <a:cs typeface="Times New Roman" panose="02020603050405020304" pitchFamily="18" charset="0"/>
              </a:rPr>
              <a:t>Palatul Copiilor Sibiu</a:t>
            </a:r>
            <a:endParaRPr lang="en-US"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265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43319" y="2152442"/>
            <a:ext cx="9305364" cy="4370427"/>
          </a:xfrm>
          <a:prstGeom prst="rect">
            <a:avLst/>
          </a:prstGeom>
        </p:spPr>
        <p:txBody>
          <a:bodyPr wrap="square">
            <a:spAutoFit/>
          </a:bodyPr>
          <a:lstStyle/>
          <a:p>
            <a:pPr algn="just">
              <a:spcAft>
                <a:spcPts val="0"/>
              </a:spcAft>
            </a:pPr>
            <a:r>
              <a:rPr lang="ro-RO" sz="2800" b="1" dirty="0">
                <a:solidFill>
                  <a:schemeClr val="accent4"/>
                </a:solidFill>
                <a:latin typeface="Times New Roman" panose="02020603050405020304" pitchFamily="18" charset="0"/>
                <a:ea typeface="Times New Roman" panose="02020603050405020304" pitchFamily="18" charset="0"/>
              </a:rPr>
              <a:t>     </a:t>
            </a:r>
            <a:r>
              <a:rPr lang="ro-RO" sz="2800" b="1" dirty="0" smtClean="0">
                <a:solidFill>
                  <a:schemeClr val="accent4"/>
                </a:solidFill>
                <a:latin typeface="Times New Roman" panose="02020603050405020304" pitchFamily="18" charset="0"/>
                <a:ea typeface="Times New Roman" panose="02020603050405020304" pitchFamily="18" charset="0"/>
              </a:rPr>
              <a:t>3</a:t>
            </a:r>
            <a:r>
              <a:rPr lang="ro-RO" sz="2800" b="1" dirty="0">
                <a:solidFill>
                  <a:schemeClr val="accent4"/>
                </a:solidFill>
                <a:latin typeface="Times New Roman" panose="02020603050405020304" pitchFamily="18" charset="0"/>
                <a:ea typeface="Times New Roman" panose="02020603050405020304" pitchFamily="18" charset="0"/>
              </a:rPr>
              <a:t>. Inteligenţa muzicală şi ritmică </a:t>
            </a:r>
            <a:r>
              <a:rPr lang="ro-RO" sz="2800" dirty="0">
                <a:solidFill>
                  <a:schemeClr val="bg1"/>
                </a:solidFill>
                <a:latin typeface="Times New Roman" panose="02020603050405020304" pitchFamily="18" charset="0"/>
                <a:ea typeface="Times New Roman" panose="02020603050405020304" pitchFamily="18" charset="0"/>
              </a:rPr>
              <a:t>– se referă la abilitatea de a compune muzică, de a cânta vocal sau la un instrument; este valorificată în domeniul artelor (muzică, desen, coregrafie).</a:t>
            </a:r>
            <a:endParaRPr lang="ro-RO" sz="2800" b="1" dirty="0" smtClean="0">
              <a:solidFill>
                <a:schemeClr val="accent4"/>
              </a:solidFill>
              <a:latin typeface="Times New Roman" panose="02020603050405020304" pitchFamily="18" charset="0"/>
              <a:ea typeface="Times New Roman" panose="02020603050405020304" pitchFamily="18" charset="0"/>
            </a:endParaRPr>
          </a:p>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p>
          <a:p>
            <a:pPr algn="just">
              <a:spcAft>
                <a:spcPts val="0"/>
              </a:spcAft>
            </a:pPr>
            <a:r>
              <a:rPr lang="ro-RO" sz="2800" b="1" dirty="0">
                <a:solidFill>
                  <a:schemeClr val="accent4"/>
                </a:solidFill>
                <a:latin typeface="Times New Roman" panose="02020603050405020304" pitchFamily="18" charset="0"/>
                <a:ea typeface="Times New Roman" panose="02020603050405020304" pitchFamily="18" charset="0"/>
              </a:rPr>
              <a:t> </a:t>
            </a:r>
            <a:r>
              <a:rPr lang="ro-RO" sz="2800" b="1" dirty="0" smtClean="0">
                <a:solidFill>
                  <a:schemeClr val="accent4"/>
                </a:solidFill>
                <a:latin typeface="Times New Roman" panose="02020603050405020304" pitchFamily="18" charset="0"/>
                <a:ea typeface="Times New Roman" panose="02020603050405020304" pitchFamily="18" charset="0"/>
              </a:rPr>
              <a:t>    4</a:t>
            </a:r>
            <a:r>
              <a:rPr lang="ro-RO" sz="2800" b="1" dirty="0">
                <a:solidFill>
                  <a:schemeClr val="accent4"/>
                </a:solidFill>
                <a:latin typeface="Times New Roman" panose="02020603050405020304" pitchFamily="18" charset="0"/>
                <a:ea typeface="Times New Roman" panose="02020603050405020304" pitchFamily="18" charset="0"/>
              </a:rPr>
              <a:t>. Inteligenţa kinestezică/corporală </a:t>
            </a:r>
            <a:r>
              <a:rPr lang="ro-RO" sz="2800" dirty="0">
                <a:solidFill>
                  <a:schemeClr val="bg1"/>
                </a:solidFill>
                <a:latin typeface="Times New Roman" panose="02020603050405020304" pitchFamily="18" charset="0"/>
                <a:ea typeface="Times New Roman" panose="02020603050405020304" pitchFamily="18" charset="0"/>
              </a:rPr>
              <a:t>– se referă la abilitatea de a te exprima cu ajutorul corpului; este specifică sportivilor, dansatorilor, chirurgilor dar este necesară și pentru a cânta la </a:t>
            </a:r>
            <a:r>
              <a:rPr lang="ro-RO" sz="2800" dirty="0" smtClean="0">
                <a:solidFill>
                  <a:schemeClr val="bg1"/>
                </a:solidFill>
                <a:latin typeface="Times New Roman" panose="02020603050405020304" pitchFamily="18" charset="0"/>
                <a:ea typeface="Times New Roman" panose="02020603050405020304" pitchFamily="18" charset="0"/>
              </a:rPr>
              <a:t>un instrument unde </a:t>
            </a:r>
            <a:r>
              <a:rPr lang="ro-RO" sz="2800" dirty="0">
                <a:solidFill>
                  <a:schemeClr val="bg1"/>
                </a:solidFill>
                <a:latin typeface="Times New Roman" panose="02020603050405020304" pitchFamily="18" charset="0"/>
                <a:ea typeface="Times New Roman" panose="02020603050405020304" pitchFamily="18" charset="0"/>
              </a:rPr>
              <a:t>copilul trebuie să își coordoneze ambele mâini pentru a interpreta o melodie sau a acompania un cântec.</a:t>
            </a:r>
          </a:p>
          <a:p>
            <a:pPr algn="just">
              <a:spcAft>
                <a:spcPts val="0"/>
              </a:spcAft>
            </a:pPr>
            <a:r>
              <a:rPr lang="ro-RO" sz="2600" b="1" dirty="0" smtClean="0">
                <a:solidFill>
                  <a:schemeClr val="bg1"/>
                </a:solidFill>
                <a:latin typeface="Times New Roman" panose="02020603050405020304" pitchFamily="18" charset="0"/>
                <a:ea typeface="Times New Roman" panose="02020603050405020304" pitchFamily="18" charset="0"/>
              </a:rPr>
              <a:t>     </a:t>
            </a:r>
            <a:endParaRPr lang="ro-RO" sz="2600" dirty="0">
              <a:solidFill>
                <a:schemeClr val="bg1"/>
              </a:solidFill>
              <a:latin typeface="Times New Roman" panose="02020603050405020304" pitchFamily="18" charset="0"/>
              <a:ea typeface="Times New Roman" panose="02020603050405020304" pitchFamily="18" charset="0"/>
            </a:endParaRPr>
          </a:p>
        </p:txBody>
      </p:sp>
      <p:sp>
        <p:nvSpPr>
          <p:cNvPr id="9" name="Rectangle 8"/>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526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954741" y="1928590"/>
            <a:ext cx="10367683" cy="4801314"/>
          </a:xfrm>
          <a:prstGeom prst="rect">
            <a:avLst/>
          </a:prstGeom>
        </p:spPr>
        <p:txBody>
          <a:bodyPr wrap="square">
            <a:spAutoFit/>
          </a:bodyPr>
          <a:lstStyle/>
          <a:p>
            <a:pPr algn="just"/>
            <a:r>
              <a:rPr lang="ro-RO" sz="2800" b="1" dirty="0" smtClean="0">
                <a:solidFill>
                  <a:schemeClr val="accent4"/>
                </a:solidFill>
                <a:latin typeface="Times New Roman" panose="02020603050405020304" pitchFamily="18" charset="0"/>
                <a:ea typeface="Times New Roman" panose="02020603050405020304" pitchFamily="18" charset="0"/>
              </a:rPr>
              <a:t>     5</a:t>
            </a:r>
            <a:r>
              <a:rPr lang="ro-RO" sz="2800" b="1" dirty="0">
                <a:solidFill>
                  <a:schemeClr val="accent4"/>
                </a:solidFill>
                <a:latin typeface="Times New Roman" panose="02020603050405020304" pitchFamily="18" charset="0"/>
                <a:ea typeface="Times New Roman" panose="02020603050405020304" pitchFamily="18" charset="0"/>
              </a:rPr>
              <a:t>. Inteligenţa vizuală/spaţială </a:t>
            </a:r>
            <a:r>
              <a:rPr lang="ro-RO" sz="2800" dirty="0">
                <a:solidFill>
                  <a:schemeClr val="bg1"/>
                </a:solidFill>
                <a:latin typeface="Times New Roman" panose="02020603050405020304" pitchFamily="18" charset="0"/>
                <a:ea typeface="Times New Roman" panose="02020603050405020304" pitchFamily="18" charset="0"/>
              </a:rPr>
              <a:t>– se referă la abilitatea de a crea reprezentări vizual-spațiale a lucrurilor, de a gândi în imagini; este specifică artiștilor plastici, arhitecților, constructorilor, piloților de curse și de avioane.</a:t>
            </a:r>
          </a:p>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p>
          <a:p>
            <a:pPr algn="just">
              <a:spcAft>
                <a:spcPts val="0"/>
              </a:spcAft>
            </a:pPr>
            <a:r>
              <a:rPr lang="ro-RO" sz="2800" b="1" dirty="0">
                <a:solidFill>
                  <a:schemeClr val="accent4"/>
                </a:solidFill>
                <a:latin typeface="Times New Roman" panose="02020603050405020304" pitchFamily="18" charset="0"/>
                <a:ea typeface="Times New Roman" panose="02020603050405020304" pitchFamily="18" charset="0"/>
              </a:rPr>
              <a:t> </a:t>
            </a:r>
            <a:r>
              <a:rPr lang="ro-RO" sz="2800" b="1" dirty="0" smtClean="0">
                <a:solidFill>
                  <a:schemeClr val="accent4"/>
                </a:solidFill>
                <a:latin typeface="Times New Roman" panose="02020603050405020304" pitchFamily="18" charset="0"/>
                <a:ea typeface="Times New Roman" panose="02020603050405020304" pitchFamily="18" charset="0"/>
              </a:rPr>
              <a:t>    6</a:t>
            </a:r>
            <a:r>
              <a:rPr lang="ro-RO" sz="2800" b="1" dirty="0">
                <a:solidFill>
                  <a:schemeClr val="accent4"/>
                </a:solidFill>
                <a:latin typeface="Times New Roman" panose="02020603050405020304" pitchFamily="18" charset="0"/>
                <a:ea typeface="Times New Roman" panose="02020603050405020304" pitchFamily="18" charset="0"/>
              </a:rPr>
              <a:t>. Inteligenţa interpersonală </a:t>
            </a:r>
            <a:r>
              <a:rPr lang="ro-RO" sz="2800" dirty="0">
                <a:solidFill>
                  <a:schemeClr val="bg1"/>
                </a:solidFill>
                <a:latin typeface="Times New Roman" panose="02020603050405020304" pitchFamily="18" charset="0"/>
                <a:ea typeface="Times New Roman" panose="02020603050405020304" pitchFamily="18" charset="0"/>
              </a:rPr>
              <a:t>– se referă la abilitatea de a înțelege și a dezvolta relațiile dintre oameni prin comunicare verbală și non-verbală; un rol important îl are empatia și spiritul de observație; în activitatea </a:t>
            </a:r>
            <a:r>
              <a:rPr lang="ro-RO" sz="2800" dirty="0" smtClean="0">
                <a:solidFill>
                  <a:schemeClr val="bg1"/>
                </a:solidFill>
                <a:latin typeface="Times New Roman" panose="02020603050405020304" pitchFamily="18" charset="0"/>
                <a:ea typeface="Times New Roman" panose="02020603050405020304" pitchFamily="18" charset="0"/>
              </a:rPr>
              <a:t>muzicală este </a:t>
            </a:r>
            <a:r>
              <a:rPr lang="ro-RO" sz="2800" dirty="0">
                <a:solidFill>
                  <a:schemeClr val="bg1"/>
                </a:solidFill>
                <a:latin typeface="Times New Roman" panose="02020603050405020304" pitchFamily="18" charset="0"/>
                <a:ea typeface="Times New Roman" panose="02020603050405020304" pitchFamily="18" charset="0"/>
              </a:rPr>
              <a:t>valorificată în cadrul ansamblurilor corale, ale grupurilor vocale, instrumentale și vocal-instrumentale.</a:t>
            </a:r>
          </a:p>
          <a:p>
            <a:pPr algn="just">
              <a:spcAft>
                <a:spcPts val="0"/>
              </a:spcAft>
            </a:pPr>
            <a:endParaRPr lang="ro-RO" sz="2600" b="1" dirty="0">
              <a:solidFill>
                <a:schemeClr val="bg1"/>
              </a:solidFill>
              <a:latin typeface="Times New Roman" panose="02020603050405020304" pitchFamily="18" charset="0"/>
              <a:ea typeface="Times New Roman" panose="02020603050405020304" pitchFamily="18" charset="0"/>
            </a:endParaRPr>
          </a:p>
        </p:txBody>
      </p:sp>
      <p:sp>
        <p:nvSpPr>
          <p:cNvPr id="9" name="Rectangle 8"/>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478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43319" y="2177918"/>
            <a:ext cx="9305364" cy="3970318"/>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7. </a:t>
            </a:r>
            <a:r>
              <a:rPr lang="ro-RO" sz="2800" b="1" dirty="0">
                <a:solidFill>
                  <a:schemeClr val="accent4"/>
                </a:solidFill>
                <a:latin typeface="Times New Roman" panose="02020603050405020304" pitchFamily="18" charset="0"/>
                <a:ea typeface="Times New Roman" panose="02020603050405020304" pitchFamily="18" charset="0"/>
              </a:rPr>
              <a:t>Inteligenţa intrapersonală </a:t>
            </a:r>
            <a:r>
              <a:rPr lang="ro-RO" sz="2800" dirty="0">
                <a:solidFill>
                  <a:schemeClr val="bg1"/>
                </a:solidFill>
                <a:latin typeface="Times New Roman" panose="02020603050405020304" pitchFamily="18" charset="0"/>
                <a:ea typeface="Times New Roman" panose="02020603050405020304" pitchFamily="18" charset="0"/>
              </a:rPr>
              <a:t>– se referă la abilitatea de a conștientiza și exprima propriile sentimente; este necesară pentru autoînțelegerea și autocunoașterea capacităților personale, iar în procesul de învățământ, pentru autoevaluare, atât a elevului cât și a cadrului didactic.</a:t>
            </a:r>
          </a:p>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p>
          <a:p>
            <a:pPr algn="just">
              <a:spcAft>
                <a:spcPts val="0"/>
              </a:spcAft>
            </a:pPr>
            <a:r>
              <a:rPr lang="ro-RO" sz="2800" b="1" dirty="0">
                <a:solidFill>
                  <a:schemeClr val="accent4"/>
                </a:solidFill>
                <a:latin typeface="Times New Roman" panose="02020603050405020304" pitchFamily="18" charset="0"/>
                <a:ea typeface="Times New Roman" panose="02020603050405020304" pitchFamily="18" charset="0"/>
              </a:rPr>
              <a:t> </a:t>
            </a:r>
            <a:r>
              <a:rPr lang="ro-RO" sz="2800" b="1" dirty="0" smtClean="0">
                <a:solidFill>
                  <a:schemeClr val="accent4"/>
                </a:solidFill>
                <a:latin typeface="Times New Roman" panose="02020603050405020304" pitchFamily="18" charset="0"/>
                <a:ea typeface="Times New Roman" panose="02020603050405020304" pitchFamily="18" charset="0"/>
              </a:rPr>
              <a:t>    8</a:t>
            </a:r>
            <a:r>
              <a:rPr lang="ro-RO" sz="2800" b="1" dirty="0">
                <a:solidFill>
                  <a:schemeClr val="accent4"/>
                </a:solidFill>
                <a:latin typeface="Times New Roman" panose="02020603050405020304" pitchFamily="18" charset="0"/>
                <a:ea typeface="Times New Roman" panose="02020603050405020304" pitchFamily="18" charset="0"/>
              </a:rPr>
              <a:t>. Inteligenţa naturalistă </a:t>
            </a:r>
            <a:r>
              <a:rPr lang="ro-RO" sz="2800" dirty="0">
                <a:solidFill>
                  <a:schemeClr val="bg1"/>
                </a:solidFill>
                <a:latin typeface="Times New Roman" panose="02020603050405020304" pitchFamily="18" charset="0"/>
                <a:ea typeface="Times New Roman" panose="02020603050405020304" pitchFamily="18" charset="0"/>
              </a:rPr>
              <a:t>- se referă la abilitatea de a înțelege natura și mediul înconjurător; se poate dezvolta prin participare la excursii, expediții, acțiuni ecologice.</a:t>
            </a:r>
          </a:p>
        </p:txBody>
      </p:sp>
      <p:sp>
        <p:nvSpPr>
          <p:cNvPr id="9" name="Rectangle 8"/>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823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sp>
        <p:nvSpPr>
          <p:cNvPr id="2" name="Rectangle 1"/>
          <p:cNvSpPr/>
          <p:nvPr/>
        </p:nvSpPr>
        <p:spPr>
          <a:xfrm>
            <a:off x="1048871" y="1968096"/>
            <a:ext cx="10192870" cy="4708981"/>
          </a:xfrm>
          <a:prstGeom prst="rect">
            <a:avLst/>
          </a:prstGeom>
        </p:spPr>
        <p:txBody>
          <a:bodyPr wrap="square">
            <a:spAutoFit/>
          </a:bodyPr>
          <a:lstStyle/>
          <a:p>
            <a:pPr algn="just">
              <a:lnSpc>
                <a:spcPct val="150000"/>
              </a:lnSpc>
              <a:spcAft>
                <a:spcPts val="0"/>
              </a:spcAft>
            </a:pPr>
            <a:r>
              <a:rPr lang="ro-RO"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2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În </a:t>
            </a:r>
            <a:r>
              <a:rPr lang="ro-RO"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învățământul de masă din România se pune accent, în general, pe inteligența lingvistică și cea logico-matematică, neglijându-se celelalte</a:t>
            </a:r>
            <a:r>
              <a:rPr lang="ro-RO" sz="2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ro-RO" sz="2600" dirty="0" smtClean="0">
                <a:solidFill>
                  <a:schemeClr val="bg1"/>
                </a:solidFill>
                <a:latin typeface="Times New Roman" panose="02020603050405020304" pitchFamily="18" charset="0"/>
                <a:cs typeface="Times New Roman" panose="02020603050405020304" pitchFamily="18" charset="0"/>
              </a:rPr>
              <a:t>     În </a:t>
            </a:r>
            <a:r>
              <a:rPr lang="ro-RO" sz="2600" dirty="0">
                <a:solidFill>
                  <a:schemeClr val="bg1"/>
                </a:solidFill>
                <a:latin typeface="Times New Roman" panose="02020603050405020304" pitchFamily="18" charset="0"/>
                <a:cs typeface="Times New Roman" panose="02020603050405020304" pitchFamily="18" charset="0"/>
              </a:rPr>
              <a:t>cadrul cercului de </a:t>
            </a:r>
            <a:r>
              <a:rPr lang="ro-RO" sz="2600" dirty="0" smtClean="0">
                <a:solidFill>
                  <a:schemeClr val="bg1"/>
                </a:solidFill>
                <a:latin typeface="Times New Roman" panose="02020603050405020304" pitchFamily="18" charset="0"/>
                <a:cs typeface="Times New Roman" panose="02020603050405020304" pitchFamily="18" charset="0"/>
              </a:rPr>
              <a:t>chitară, </a:t>
            </a:r>
            <a:r>
              <a:rPr lang="ro-RO" sz="2600" dirty="0">
                <a:solidFill>
                  <a:schemeClr val="bg1"/>
                </a:solidFill>
                <a:latin typeface="Times New Roman" panose="02020603050405020304" pitchFamily="18" charset="0"/>
                <a:cs typeface="Times New Roman" panose="02020603050405020304" pitchFamily="18" charset="0"/>
              </a:rPr>
              <a:t>activitățile de predare</a:t>
            </a:r>
            <a:r>
              <a:rPr lang="ro-RO" sz="2600" dirty="0" smtClean="0">
                <a:solidFill>
                  <a:schemeClr val="bg1"/>
                </a:solidFill>
                <a:latin typeface="Times New Roman" panose="02020603050405020304" pitchFamily="18" charset="0"/>
                <a:cs typeface="Times New Roman" panose="02020603050405020304" pitchFamily="18" charset="0"/>
              </a:rPr>
              <a:t>, </a:t>
            </a:r>
            <a:r>
              <a:rPr lang="ro-RO" sz="2600" dirty="0">
                <a:solidFill>
                  <a:schemeClr val="bg1"/>
                </a:solidFill>
                <a:latin typeface="Times New Roman" panose="02020603050405020304" pitchFamily="18" charset="0"/>
                <a:cs typeface="Times New Roman" panose="02020603050405020304" pitchFamily="18" charset="0"/>
              </a:rPr>
              <a:t>învățare și de evaluare sunt proiectate astfel încât să implice cît mai multe tipuri de inteligență. Cele trei unități de învățare (Melodia, Ritmul și Interpretarea) se pot adapta tipurilor de inteligențe multiple descrise de Howard Gardner, în așa fel încât conținuturile să fie abordate din perspective diverse.</a:t>
            </a:r>
          </a:p>
          <a:p>
            <a:pPr algn="just">
              <a:lnSpc>
                <a:spcPct val="150000"/>
              </a:lnSpc>
              <a:spcAft>
                <a:spcPts val="0"/>
              </a:spcAft>
            </a:pPr>
            <a:endParaRPr lang="ro-RO"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161109" y="547679"/>
            <a:ext cx="10501974" cy="1200329"/>
          </a:xfrm>
          <a:prstGeom prst="rect">
            <a:avLst/>
          </a:prstGeom>
        </p:spPr>
        <p:txBody>
          <a:bodyPr wrap="square">
            <a:spAutoFit/>
          </a:bodyPr>
          <a:lstStyle/>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VALORIFICAREA INTELIGENȚELOR MULTIPLE </a:t>
            </a:r>
          </a:p>
          <a:p>
            <a:pPr algn="ctr">
              <a:lnSpc>
                <a:spcPct val="150000"/>
              </a:lnSpc>
            </a:pP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LA </a:t>
            </a:r>
            <a:r>
              <a:rPr lang="ro-RO"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CERCUL DE CHITARĂ</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0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1384995"/>
          </a:xfrm>
          <a:prstGeom prst="rect">
            <a:avLst/>
          </a:prstGeom>
        </p:spPr>
        <p:txBody>
          <a:bodyPr wrap="square">
            <a:spAutoFit/>
          </a:bodyPr>
          <a:lstStyle/>
          <a:p>
            <a:pPr algn="ctr"/>
            <a:r>
              <a:rPr lang="ro-RO" sz="28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sp>
        <p:nvSpPr>
          <p:cNvPr id="9" name="Rectangle 8"/>
          <p:cNvSpPr/>
          <p:nvPr/>
        </p:nvSpPr>
        <p:spPr>
          <a:xfrm>
            <a:off x="2122304" y="2589087"/>
            <a:ext cx="8269942" cy="2031325"/>
          </a:xfrm>
          <a:prstGeom prst="rect">
            <a:avLst/>
          </a:prstGeom>
        </p:spPr>
        <p:txBody>
          <a:bodyPr wrap="square">
            <a:spAutoFit/>
          </a:bodyPr>
          <a:lstStyle/>
          <a:p>
            <a:pPr algn="just">
              <a:lnSpc>
                <a:spcPct val="150000"/>
              </a:lnSpc>
              <a:spcAft>
                <a:spcPts val="0"/>
              </a:spcAft>
            </a:pPr>
            <a:r>
              <a:rPr lang="ro-RO"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Grupa:</a:t>
            </a:r>
            <a:r>
              <a:rPr lang="ro-R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Începători – Nivelul I</a:t>
            </a:r>
            <a:endParaRPr lang="ro-RO"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50000"/>
              </a:lnSpc>
              <a:spcAft>
                <a:spcPts val="0"/>
              </a:spcAft>
            </a:pPr>
            <a:r>
              <a:rPr lang="ro-RO"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Conținut:</a:t>
            </a:r>
            <a:r>
              <a:rPr lang="ro-R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Cântece cu Re – La – Sol în 2/4 </a:t>
            </a:r>
            <a:endParaRPr lang="ro-RO"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p>
            <a:pPr>
              <a:lnSpc>
                <a:spcPct val="150000"/>
              </a:lnSpc>
            </a:pPr>
            <a:r>
              <a:rPr lang="ro-R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Cântecul </a:t>
            </a:r>
            <a:r>
              <a:rPr lang="ro-R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„Povestea unui ciobănaș” – D. D. Stancu</a:t>
            </a:r>
            <a:endParaRPr lang="ro-RO"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778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298497"/>
              </p:ext>
            </p:extLst>
          </p:nvPr>
        </p:nvGraphicFramePr>
        <p:xfrm>
          <a:off x="1788459" y="1811945"/>
          <a:ext cx="8713694" cy="3992880"/>
        </p:xfrm>
        <a:graphic>
          <a:graphicData uri="http://schemas.openxmlformats.org/drawingml/2006/table">
            <a:tbl>
              <a:tblPr firstRow="1" bandRow="1">
                <a:tableStyleId>{284E427A-3D55-4303-BF80-6455036E1DE7}</a:tableStyleId>
              </a:tblPr>
              <a:tblGrid>
                <a:gridCol w="661536"/>
                <a:gridCol w="2681384"/>
                <a:gridCol w="5370774"/>
              </a:tblGrid>
              <a:tr h="651937">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029227">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1.</a:t>
                      </a:r>
                      <a:r>
                        <a:rPr lang="ro-RO" sz="2000" baseline="0" dirty="0" smtClean="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800"/>
                        </a:spcAft>
                      </a:pPr>
                      <a:r>
                        <a:rPr lang="ro-RO" sz="2000" dirty="0" smtClean="0">
                          <a:effectLst/>
                          <a:latin typeface="Times New Roman" panose="02020603050405020304" pitchFamily="18" charset="0"/>
                          <a:cs typeface="Times New Roman" panose="02020603050405020304" pitchFamily="18" charset="0"/>
                        </a:rPr>
                        <a:t>    </a:t>
                      </a:r>
                    </a:p>
                    <a:p>
                      <a:pPr algn="l">
                        <a:lnSpc>
                          <a:spcPct val="150000"/>
                        </a:lnSpc>
                        <a:spcAft>
                          <a:spcPts val="800"/>
                        </a:spcAft>
                      </a:pPr>
                      <a:r>
                        <a:rPr lang="it-IT" sz="2000" dirty="0" smtClean="0">
                          <a:effectLst/>
                          <a:latin typeface="Times New Roman" panose="02020603050405020304" pitchFamily="18" charset="0"/>
                          <a:cs typeface="Times New Roman" panose="02020603050405020304" pitchFamily="18" charset="0"/>
                        </a:rPr>
                        <a:t>- identificarea numărului de coarde ale unei chitare și a spațiilor de pe grif</a:t>
                      </a:r>
                      <a:endParaRPr lang="ro-RO"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tc>
                <a:tc>
                  <a:txBody>
                    <a:bodyPr/>
                    <a:lstStyle/>
                    <a:p>
                      <a:pPr>
                        <a:lnSpc>
                          <a:spcPct val="150000"/>
                        </a:lnSpc>
                      </a:pPr>
                      <a:r>
                        <a:rPr lang="ro-RO" sz="2000" b="1" dirty="0" smtClean="0">
                          <a:latin typeface="Times New Roman" panose="02020603050405020304" pitchFamily="18" charset="0"/>
                          <a:cs typeface="Times New Roman" panose="02020603050405020304" pitchFamily="18" charset="0"/>
                        </a:rPr>
                        <a:t>Inteligenţa vizuală/spaţială</a:t>
                      </a:r>
                    </a:p>
                    <a:p>
                      <a:pPr>
                        <a:lnSpc>
                          <a:spcPct val="150000"/>
                        </a:lnSpc>
                      </a:pPr>
                      <a:r>
                        <a:rPr lang="ro-RO" sz="2000" dirty="0" smtClean="0">
                          <a:latin typeface="Times New Roman" panose="02020603050405020304" pitchFamily="18" charset="0"/>
                          <a:cs typeface="Times New Roman" panose="02020603050405020304" pitchFamily="18" charset="0"/>
                        </a:rPr>
                        <a:t>- să deseneze şase linii, reprezentând corzile chitarei, iar poziţia degetelor  pe corzi să o reprezinte prin cercuri </a:t>
                      </a:r>
                    </a:p>
                    <a:p>
                      <a:pPr>
                        <a:lnSpc>
                          <a:spcPct val="150000"/>
                        </a:lnSpc>
                      </a:pPr>
                      <a:endParaRPr lang="ro-RO" sz="2000" dirty="0" smtClean="0">
                        <a:latin typeface="Times New Roman" panose="02020603050405020304" pitchFamily="18" charset="0"/>
                        <a:cs typeface="Times New Roman" panose="02020603050405020304" pitchFamily="18" charset="0"/>
                      </a:endParaRPr>
                    </a:p>
                    <a:p>
                      <a:pPr>
                        <a:lnSpc>
                          <a:spcPct val="150000"/>
                        </a:lnSpc>
                      </a:pPr>
                      <a:endParaRPr lang="ro-RO" sz="2000" dirty="0" smtClean="0">
                        <a:latin typeface="Times New Roman" panose="02020603050405020304" pitchFamily="18" charset="0"/>
                        <a:cs typeface="Times New Roman" panose="02020603050405020304" pitchFamily="18" charset="0"/>
                      </a:endParaRPr>
                    </a:p>
                    <a:p>
                      <a:pPr>
                        <a:lnSpc>
                          <a:spcPct val="150000"/>
                        </a:lnSpc>
                      </a:pPr>
                      <a:r>
                        <a:rPr lang="ro-RO" sz="2000" dirty="0" smtClean="0">
                          <a:latin typeface="Times New Roman" panose="02020603050405020304" pitchFamily="18" charset="0"/>
                          <a:cs typeface="Times New Roman" panose="02020603050405020304" pitchFamily="18" charset="0"/>
                        </a:rPr>
                        <a:t>                    I          II        </a:t>
                      </a:r>
                      <a:r>
                        <a:rPr lang="ro-RO" sz="2000" baseline="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III</a:t>
                      </a:r>
                      <a:endParaRPr lang="ro-RO" sz="2000" dirty="0">
                        <a:latin typeface="Times New Roman" panose="02020603050405020304" pitchFamily="18" charset="0"/>
                        <a:cs typeface="Times New Roman" panose="02020603050405020304" pitchFamily="18" charset="0"/>
                      </a:endParaRPr>
                    </a:p>
                  </a:txBody>
                  <a:tcPr/>
                </a:tc>
              </a:tr>
            </a:tbl>
          </a:graphicData>
        </a:graphic>
      </p:graphicFrame>
      <p:pic>
        <p:nvPicPr>
          <p:cNvPr id="12" name="Picture 11"/>
          <p:cNvPicPr>
            <a:picLocks noChangeAspect="1"/>
          </p:cNvPicPr>
          <p:nvPr/>
        </p:nvPicPr>
        <p:blipFill>
          <a:blip r:embed="rId4"/>
          <a:stretch>
            <a:fillRect/>
          </a:stretch>
        </p:blipFill>
        <p:spPr>
          <a:xfrm>
            <a:off x="6044453" y="4483672"/>
            <a:ext cx="3266667" cy="885714"/>
          </a:xfrm>
          <a:prstGeom prst="rect">
            <a:avLst/>
          </a:prstGeom>
        </p:spPr>
      </p:pic>
    </p:spTree>
    <p:extLst>
      <p:ext uri="{BB962C8B-B14F-4D97-AF65-F5344CB8AC3E}">
        <p14:creationId xmlns:p14="http://schemas.microsoft.com/office/powerpoint/2010/main" val="3293376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66"/>
            <a:ext cx="12192000" cy="6868732"/>
          </a:xfrm>
          <a:prstGeom prst="rect">
            <a:avLst/>
          </a:prstGeom>
        </p:spPr>
      </p:pic>
      <p:pic>
        <p:nvPicPr>
          <p:cNvPr id="4" name="Picture 3"/>
          <p:cNvPicPr>
            <a:picLocks noChangeAspect="1"/>
          </p:cNvPicPr>
          <p:nvPr/>
        </p:nvPicPr>
        <p:blipFill>
          <a:blip r:embed="rId3" cstate="print">
            <a:clrChange>
              <a:clrFrom>
                <a:srgbClr val="FFFDFE"/>
              </a:clrFrom>
              <a:clrTo>
                <a:srgbClr val="FFFD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403" y="154193"/>
            <a:ext cx="1192126" cy="1402501"/>
          </a:xfrm>
          <a:prstGeom prst="rect">
            <a:avLst/>
          </a:prstGeom>
        </p:spPr>
      </p:pic>
      <p:sp>
        <p:nvSpPr>
          <p:cNvPr id="5" name="Rectangle 4"/>
          <p:cNvSpPr/>
          <p:nvPr/>
        </p:nvSpPr>
        <p:spPr>
          <a:xfrm>
            <a:off x="1389529" y="330732"/>
            <a:ext cx="10501974" cy="830997"/>
          </a:xfrm>
          <a:prstGeom prst="rect">
            <a:avLst/>
          </a:prstGeom>
        </p:spPr>
        <p:txBody>
          <a:bodyPr wrap="square">
            <a:spAutoFit/>
          </a:bodyPr>
          <a:lstStyle/>
          <a:p>
            <a:pPr algn="ctr"/>
            <a:r>
              <a:rPr lang="ro-RO" sz="2400" b="1" dirty="0">
                <a:solidFill>
                  <a:schemeClr val="accent4">
                    <a:lumMod val="60000"/>
                    <a:lumOff val="40000"/>
                  </a:schemeClr>
                </a:solidFill>
                <a:latin typeface="Times New Roman" panose="02020603050405020304" pitchFamily="18" charset="0"/>
                <a:cs typeface="Times New Roman" panose="02020603050405020304" pitchFamily="18" charset="0"/>
              </a:rPr>
              <a:t>Planul unităţii de învăţare „Interpretarea” cu adaptarea conţinutului acestuia la tipurile de inteligenţe multiple descrise de Howard Gardner</a:t>
            </a:r>
            <a:endParaRPr lang="ro-RO" sz="2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89529" y="1716253"/>
            <a:ext cx="9251398" cy="661207"/>
          </a:xfrm>
          <a:prstGeom prst="rect">
            <a:avLst/>
          </a:prstGeom>
        </p:spPr>
        <p:txBody>
          <a:bodyPr wrap="square">
            <a:spAutoFit/>
          </a:bodyPr>
          <a:lstStyle/>
          <a:p>
            <a:pPr algn="just">
              <a:lnSpc>
                <a:spcPct val="150000"/>
              </a:lnSpc>
            </a:pPr>
            <a:r>
              <a:rPr lang="ro-RO" sz="2800"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endParaRPr lang="ro-RO"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4741" y="1350280"/>
            <a:ext cx="10179424" cy="461665"/>
          </a:xfrm>
          <a:prstGeom prst="rect">
            <a:avLst/>
          </a:prstGeom>
        </p:spPr>
        <p:txBody>
          <a:bodyPr wrap="square">
            <a:spAutoFit/>
          </a:bodyPr>
          <a:lstStyle/>
          <a:p>
            <a:pPr algn="just"/>
            <a:r>
              <a:rPr lang="ro-RO" sz="2400" dirty="0" smtClean="0">
                <a:solidFill>
                  <a:schemeClr val="bg1"/>
                </a:solidFill>
                <a:latin typeface="Times New Roman" panose="02020603050405020304" pitchFamily="18" charset="0"/>
                <a:cs typeface="Times New Roman" panose="02020603050405020304" pitchFamily="18" charset="0"/>
              </a:rPr>
              <a:t>       </a:t>
            </a:r>
            <a:endParaRPr lang="ro-RO" dirty="0">
              <a:solidFill>
                <a:schemeClr val="bg1"/>
              </a:solidFill>
            </a:endParaRPr>
          </a:p>
        </p:txBody>
      </p:sp>
      <p:sp>
        <p:nvSpPr>
          <p:cNvPr id="8" name="Rectangle 7"/>
          <p:cNvSpPr/>
          <p:nvPr/>
        </p:nvSpPr>
        <p:spPr>
          <a:xfrm>
            <a:off x="1492624" y="1928590"/>
            <a:ext cx="9305364" cy="523220"/>
          </a:xfrm>
          <a:prstGeom prst="rect">
            <a:avLst/>
          </a:prstGeom>
        </p:spPr>
        <p:txBody>
          <a:bodyPr wrap="square">
            <a:spAutoFit/>
          </a:bodyPr>
          <a:lstStyle/>
          <a:p>
            <a:pPr algn="just">
              <a:spcAft>
                <a:spcPts val="0"/>
              </a:spcAft>
            </a:pPr>
            <a:r>
              <a:rPr lang="ro-RO" sz="2800" b="1" dirty="0" smtClean="0">
                <a:solidFill>
                  <a:schemeClr val="accent4"/>
                </a:solidFill>
                <a:latin typeface="Times New Roman" panose="02020603050405020304" pitchFamily="18" charset="0"/>
                <a:ea typeface="Times New Roman" panose="02020603050405020304" pitchFamily="18" charset="0"/>
              </a:rPr>
              <a:t>     </a:t>
            </a:r>
            <a:endParaRPr lang="ro-RO"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74839648"/>
              </p:ext>
            </p:extLst>
          </p:nvPr>
        </p:nvGraphicFramePr>
        <p:xfrm>
          <a:off x="1653988" y="1601630"/>
          <a:ext cx="9036424" cy="4821834"/>
        </p:xfrm>
        <a:graphic>
          <a:graphicData uri="http://schemas.openxmlformats.org/drawingml/2006/table">
            <a:tbl>
              <a:tblPr firstRow="1" bandRow="1">
                <a:tableStyleId>{284E427A-3D55-4303-BF80-6455036E1DE7}</a:tableStyleId>
              </a:tblPr>
              <a:tblGrid>
                <a:gridCol w="686038"/>
                <a:gridCol w="2549742"/>
                <a:gridCol w="5800644"/>
              </a:tblGrid>
              <a:tr h="872658">
                <a:tc>
                  <a:txBody>
                    <a:bodyPr/>
                    <a:lstStyle/>
                    <a:p>
                      <a:pPr algn="ctr"/>
                      <a:r>
                        <a:rPr lang="ro-RO" sz="2000" dirty="0" smtClean="0"/>
                        <a:t>Nr.</a:t>
                      </a:r>
                    </a:p>
                    <a:p>
                      <a:pPr algn="ctr"/>
                      <a:r>
                        <a:rPr lang="ro-RO" sz="2000" dirty="0" smtClean="0"/>
                        <a:t>crt.</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Activităţi de învăţare</a:t>
                      </a:r>
                      <a:endParaRPr lang="ro-RO" sz="2000" dirty="0">
                        <a:latin typeface="Times New Roman" panose="02020603050405020304" pitchFamily="18" charset="0"/>
                        <a:cs typeface="Times New Roman" panose="02020603050405020304" pitchFamily="18" charset="0"/>
                      </a:endParaRPr>
                    </a:p>
                  </a:txBody>
                  <a:tcPr anchor="ctr"/>
                </a:tc>
                <a:tc>
                  <a:txBody>
                    <a:bodyPr/>
                    <a:lstStyle/>
                    <a:p>
                      <a:pPr algn="ctr"/>
                      <a:r>
                        <a:rPr lang="ro-RO" sz="2000" kern="1200" dirty="0" smtClean="0">
                          <a:effectLst/>
                        </a:rPr>
                        <a:t>Tipul de inteligenţă vizat şi activitatea elevilor</a:t>
                      </a:r>
                      <a:endParaRPr lang="ro-RO" sz="2000" dirty="0">
                        <a:latin typeface="Times New Roman" panose="02020603050405020304" pitchFamily="18" charset="0"/>
                        <a:cs typeface="Times New Roman" panose="02020603050405020304" pitchFamily="18" charset="0"/>
                      </a:endParaRPr>
                    </a:p>
                  </a:txBody>
                  <a:tcPr anchor="ctr"/>
                </a:tc>
              </a:tr>
              <a:tr h="3949176">
                <a:tc>
                  <a:txBody>
                    <a:bodyPr/>
                    <a:lstStyle/>
                    <a:p>
                      <a:pPr algn="ctr">
                        <a:lnSpc>
                          <a:spcPct val="150000"/>
                        </a:lnSpc>
                      </a:pPr>
                      <a:r>
                        <a:rPr lang="ro-RO" sz="2000" b="1" dirty="0" smtClean="0">
                          <a:latin typeface="Times New Roman" panose="02020603050405020304" pitchFamily="18" charset="0"/>
                          <a:cs typeface="Times New Roman" panose="02020603050405020304" pitchFamily="18" charset="0"/>
                        </a:rPr>
                        <a:t>2.</a:t>
                      </a:r>
                      <a:r>
                        <a:rPr lang="ro-RO" sz="2000" b="1" baseline="0" dirty="0" smtClean="0">
                          <a:latin typeface="Times New Roman" panose="02020603050405020304" pitchFamily="18" charset="0"/>
                          <a:cs typeface="Times New Roman" panose="02020603050405020304" pitchFamily="18" charset="0"/>
                        </a:rPr>
                        <a:t> </a:t>
                      </a:r>
                      <a:endParaRPr lang="ro-RO" sz="2000" b="1" dirty="0">
                        <a:latin typeface="Times New Roman" panose="02020603050405020304" pitchFamily="18" charset="0"/>
                        <a:cs typeface="Times New Roman" panose="02020603050405020304" pitchFamily="18" charset="0"/>
                      </a:endParaRPr>
                    </a:p>
                  </a:txBody>
                  <a:tcPr/>
                </a:tc>
                <a:tc>
                  <a:txBody>
                    <a:bodyPr/>
                    <a:lstStyle/>
                    <a:p>
                      <a:pPr algn="l">
                        <a:lnSpc>
                          <a:spcPct val="15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50000"/>
                        </a:lnSpc>
                        <a:spcAft>
                          <a:spcPts val="0"/>
                        </a:spcAft>
                      </a:pPr>
                      <a:r>
                        <a:rPr lang="ro-RO" sz="2000" dirty="0" smtClean="0">
                          <a:effectLst/>
                          <a:latin typeface="Times New Roman" panose="02020603050405020304" pitchFamily="18" charset="0"/>
                          <a:ea typeface="Calibri" panose="020F0502020204030204" pitchFamily="34" charset="0"/>
                        </a:rPr>
                        <a:t>- </a:t>
                      </a:r>
                      <a:r>
                        <a:rPr lang="ro-RO" sz="2000" dirty="0">
                          <a:effectLst/>
                          <a:latin typeface="Times New Roman" panose="02020603050405020304" pitchFamily="18" charset="0"/>
                          <a:ea typeface="Calibri" panose="020F0502020204030204" pitchFamily="34" charset="0"/>
                        </a:rPr>
                        <a:t>identificarea locului degetelor pe grif pentru formarea acordurilor</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recunoaşterea acordurilor după poziţia degetelor</a:t>
                      </a:r>
                      <a:endParaRPr lang="ro-RO" sz="2000" dirty="0">
                        <a:effectLst/>
                        <a:latin typeface="Times New Roman" panose="02020603050405020304" pitchFamily="18" charset="0"/>
                        <a:ea typeface="Times New Roman" panose="02020603050405020304" pitchFamily="18" charset="0"/>
                      </a:endParaRPr>
                    </a:p>
                  </a:txBody>
                  <a:tcPr marL="114935" marR="114935" marT="0" marB="0"/>
                </a:tc>
                <a:tc>
                  <a:txBody>
                    <a:bodyPr/>
                    <a:lstStyle/>
                    <a:p>
                      <a:pPr algn="l">
                        <a:lnSpc>
                          <a:spcPct val="150000"/>
                        </a:lnSpc>
                        <a:spcAft>
                          <a:spcPts val="0"/>
                        </a:spcAft>
                      </a:pPr>
                      <a:r>
                        <a:rPr lang="ro-RO" sz="2000" b="1" dirty="0">
                          <a:effectLst/>
                          <a:latin typeface="Times New Roman" panose="02020603050405020304" pitchFamily="18" charset="0"/>
                          <a:ea typeface="Calibri" panose="020F0502020204030204" pitchFamily="34" charset="0"/>
                        </a:rPr>
                        <a:t>Inteligenţa logico-matematică (raţională)</a:t>
                      </a:r>
                      <a:endParaRPr lang="ro-RO" sz="2000" dirty="0">
                        <a:effectLst/>
                        <a:latin typeface="Times New Roman" panose="02020603050405020304" pitchFamily="18" charset="0"/>
                        <a:ea typeface="Times New Roman" panose="02020603050405020304" pitchFamily="18" charset="0"/>
                      </a:endParaRPr>
                    </a:p>
                    <a:p>
                      <a:pPr algn="l">
                        <a:lnSpc>
                          <a:spcPct val="150000"/>
                        </a:lnSpc>
                        <a:spcAft>
                          <a:spcPts val="0"/>
                        </a:spcAft>
                      </a:pPr>
                      <a:r>
                        <a:rPr lang="ro-RO" sz="2000" dirty="0">
                          <a:effectLst/>
                          <a:latin typeface="Times New Roman" panose="02020603050405020304" pitchFamily="18" charset="0"/>
                          <a:ea typeface="Calibri" panose="020F0502020204030204" pitchFamily="34" charset="0"/>
                        </a:rPr>
                        <a:t>   - ştiind cifra care reprezintă cele 4 degete folosite la mâna stângă pentru a forma un acord, să </a:t>
                      </a:r>
                      <a:r>
                        <a:rPr lang="it-IT" sz="2000" dirty="0" smtClean="0">
                          <a:effectLst/>
                          <a:latin typeface="Times New Roman" panose="02020603050405020304" pitchFamily="18" charset="0"/>
                          <a:ea typeface="Calibri" panose="020F0502020204030204" pitchFamily="34" charset="0"/>
                        </a:rPr>
                        <a:t>specifice locul fiecărui deget pe corzi.</a:t>
                      </a: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algn="l">
                        <a:lnSpc>
                          <a:spcPct val="100000"/>
                        </a:lnSpc>
                        <a:spcAft>
                          <a:spcPts val="0"/>
                        </a:spcAft>
                      </a:pPr>
                      <a:endParaRPr lang="ro-RO" sz="2000" dirty="0" smtClean="0">
                        <a:effectLst/>
                        <a:latin typeface="Times New Roman" panose="02020603050405020304" pitchFamily="18" charset="0"/>
                        <a:ea typeface="Calibri" panose="020F0502020204030204" pitchFamily="34" charset="0"/>
                      </a:endParaRPr>
                    </a:p>
                    <a:p>
                      <a:pPr marL="171450" indent="-171450" algn="l">
                        <a:lnSpc>
                          <a:spcPct val="100000"/>
                        </a:lnSpc>
                        <a:spcAft>
                          <a:spcPts val="0"/>
                        </a:spcAft>
                        <a:buFontTx/>
                        <a:buChar char="-"/>
                      </a:pPr>
                      <a:endParaRPr lang="ro-RO" sz="2000" dirty="0" smtClean="0">
                        <a:effectLst/>
                        <a:latin typeface="Times New Roman" panose="02020603050405020304" pitchFamily="18" charset="0"/>
                        <a:ea typeface="Calibri" panose="020F0502020204030204" pitchFamily="34" charset="0"/>
                      </a:endParaRPr>
                    </a:p>
                  </a:txBody>
                  <a:tcPr marL="0" marR="0" marT="0" marB="0"/>
                </a:tc>
              </a:tr>
            </a:tbl>
          </a:graphicData>
        </a:graphic>
      </p:graphicFrame>
      <p:pic>
        <p:nvPicPr>
          <p:cNvPr id="10" name="Picture 9"/>
          <p:cNvPicPr>
            <a:picLocks noChangeAspect="1"/>
          </p:cNvPicPr>
          <p:nvPr/>
        </p:nvPicPr>
        <p:blipFill>
          <a:blip r:embed="rId4"/>
          <a:stretch>
            <a:fillRect/>
          </a:stretch>
        </p:blipFill>
        <p:spPr>
          <a:xfrm>
            <a:off x="5880261" y="4465940"/>
            <a:ext cx="2963589" cy="1679366"/>
          </a:xfrm>
          <a:prstGeom prst="rect">
            <a:avLst/>
          </a:prstGeom>
        </p:spPr>
      </p:pic>
    </p:spTree>
    <p:extLst>
      <p:ext uri="{BB962C8B-B14F-4D97-AF65-F5344CB8AC3E}">
        <p14:creationId xmlns:p14="http://schemas.microsoft.com/office/powerpoint/2010/main" val="3218900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1260</TotalTime>
  <Words>1867</Words>
  <Application>Microsoft Office PowerPoint</Application>
  <PresentationFormat>Widescreen</PresentationFormat>
  <Paragraphs>294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Mincho</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ACADEMIA DE MUZICĂ „GHEORGHE DIMA” CLUJ-NAPOCA DEPARTAMENTUL DE SPECIALITATE CU PROFIL PSIHOPEDAGOGIC</dc:title>
  <dc:creator>User</dc:creator>
  <cp:lastModifiedBy>User</cp:lastModifiedBy>
  <cp:revision>162</cp:revision>
  <dcterms:created xsi:type="dcterms:W3CDTF">2018-04-13T06:44:51Z</dcterms:created>
  <dcterms:modified xsi:type="dcterms:W3CDTF">2020-02-28T07:44:13Z</dcterms:modified>
</cp:coreProperties>
</file>